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9"/>
  </p:notesMasterIdLst>
  <p:sldIdLst>
    <p:sldId id="256" r:id="rId2"/>
    <p:sldId id="307" r:id="rId3"/>
    <p:sldId id="316" r:id="rId4"/>
    <p:sldId id="319" r:id="rId5"/>
    <p:sldId id="324" r:id="rId6"/>
    <p:sldId id="344" r:id="rId7"/>
    <p:sldId id="317" r:id="rId8"/>
    <p:sldId id="318" r:id="rId9"/>
    <p:sldId id="347" r:id="rId10"/>
    <p:sldId id="348" r:id="rId11"/>
    <p:sldId id="321" r:id="rId12"/>
    <p:sldId id="320" r:id="rId13"/>
    <p:sldId id="315"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99" r:id="rId45"/>
    <p:sldId id="388" r:id="rId46"/>
    <p:sldId id="400" r:id="rId47"/>
    <p:sldId id="401" r:id="rId48"/>
    <p:sldId id="379" r:id="rId49"/>
    <p:sldId id="380" r:id="rId50"/>
    <p:sldId id="381" r:id="rId51"/>
    <p:sldId id="389" r:id="rId52"/>
    <p:sldId id="382" r:id="rId53"/>
    <p:sldId id="390" r:id="rId54"/>
    <p:sldId id="383" r:id="rId55"/>
    <p:sldId id="384" r:id="rId56"/>
    <p:sldId id="385" r:id="rId57"/>
    <p:sldId id="391" r:id="rId58"/>
    <p:sldId id="386" r:id="rId59"/>
    <p:sldId id="387" r:id="rId60"/>
    <p:sldId id="392" r:id="rId61"/>
    <p:sldId id="393" r:id="rId62"/>
    <p:sldId id="394" r:id="rId63"/>
    <p:sldId id="395" r:id="rId64"/>
    <p:sldId id="396" r:id="rId65"/>
    <p:sldId id="397" r:id="rId66"/>
    <p:sldId id="398" r:id="rId67"/>
    <p:sldId id="257" r:id="rId68"/>
    <p:sldId id="313" r:id="rId69"/>
    <p:sldId id="346" r:id="rId70"/>
    <p:sldId id="314" r:id="rId71"/>
    <p:sldId id="327" r:id="rId72"/>
    <p:sldId id="258" r:id="rId73"/>
    <p:sldId id="322" r:id="rId74"/>
    <p:sldId id="306" r:id="rId75"/>
    <p:sldId id="325" r:id="rId76"/>
    <p:sldId id="323" r:id="rId77"/>
    <p:sldId id="309" r:id="rId78"/>
    <p:sldId id="311" r:id="rId79"/>
    <p:sldId id="312" r:id="rId80"/>
    <p:sldId id="328" r:id="rId81"/>
    <p:sldId id="326" r:id="rId82"/>
    <p:sldId id="277" r:id="rId83"/>
    <p:sldId id="261" r:id="rId84"/>
    <p:sldId id="329" r:id="rId85"/>
    <p:sldId id="341" r:id="rId86"/>
    <p:sldId id="342" r:id="rId87"/>
    <p:sldId id="265" r:id="rId88"/>
    <p:sldId id="280" r:id="rId89"/>
    <p:sldId id="269" r:id="rId90"/>
    <p:sldId id="287" r:id="rId91"/>
    <p:sldId id="286" r:id="rId92"/>
    <p:sldId id="288" r:id="rId93"/>
    <p:sldId id="263" r:id="rId94"/>
    <p:sldId id="284" r:id="rId95"/>
    <p:sldId id="289" r:id="rId96"/>
    <p:sldId id="292" r:id="rId97"/>
    <p:sldId id="29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7/6/2021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61280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72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83</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6 July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6 July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6 July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6 July 2021</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6 July 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6 July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6 July 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6 July 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6 July 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6 July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6 July 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6 July 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Frameworks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endParaRPr lang="en-US" sz="6700" dirty="0">
              <a:solidFill>
                <a:srgbClr val="00B050"/>
              </a:solidFill>
              <a:latin typeface="Book Antiqua" panose="02040602050305030304" pitchFamily="18" charset="0"/>
              <a:cs typeface="Arial" panose="0208060402020202020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What’s Driving </a:t>
            </a:r>
            <a:r>
              <a:rPr lang="en-US" smtClean="0"/>
              <a:t>Data Deluge?</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pic>
        <p:nvPicPr>
          <p:cNvPr id="2050" name="Picture 2" descr="C:\Users\admin\Pictures\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112" y="1700011"/>
            <a:ext cx="8025595" cy="45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6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pic>
        <p:nvPicPr>
          <p:cNvPr id="6146" name="Picture 2" descr="Image result for data available from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76" y="1210614"/>
            <a:ext cx="10406130" cy="4903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12</a:t>
            </a:fld>
            <a:endParaRPr lang="en-US" dirty="0"/>
          </a:p>
        </p:txBody>
      </p:sp>
      <p:pic>
        <p:nvPicPr>
          <p:cNvPr id="5122" name="Picture 2" descr="http://cerasis.com/wp-content/uploads/2015/07/iot-supply-ch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130" y="1196125"/>
            <a:ext cx="10508132"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Spreadsheets </a:t>
            </a:r>
            <a:r>
              <a:rPr lang="en-US" dirty="0"/>
              <a:t>enabled business users to create simple logic on data structured in </a:t>
            </a:r>
            <a:r>
              <a:rPr lang="en-US" dirty="0" smtClean="0"/>
              <a:t>rows and columns </a:t>
            </a:r>
            <a:r>
              <a:rPr lang="en-US" dirty="0" smtClean="0">
                <a:sym typeface="Wingdings" panose="05000000000000000000" pitchFamily="2" charset="2"/>
              </a:rPr>
              <a:t> analysis of business problems.</a:t>
            </a:r>
          </a:p>
          <a:p>
            <a:r>
              <a:rPr lang="en-US" dirty="0"/>
              <a:t>Database administrator training is </a:t>
            </a:r>
            <a:r>
              <a:rPr lang="en-US" dirty="0" smtClean="0"/>
              <a:t>not required </a:t>
            </a:r>
            <a:r>
              <a:rPr lang="en-US" dirty="0"/>
              <a:t>to create </a:t>
            </a:r>
            <a:r>
              <a:rPr lang="en-US" dirty="0" smtClean="0"/>
              <a:t>spreadsheets</a:t>
            </a:r>
          </a:p>
          <a:p>
            <a:r>
              <a:rPr lang="en-US" dirty="0"/>
              <a:t>Spreadsheets are easy to share, and end users have control over </a:t>
            </a:r>
            <a:r>
              <a:rPr lang="en-US" dirty="0" smtClean="0"/>
              <a:t>the logic </a:t>
            </a:r>
            <a:r>
              <a:rPr lang="en-US" dirty="0"/>
              <a:t>involved</a:t>
            </a:r>
            <a:r>
              <a:rPr lang="en-US" dirty="0" smtClean="0"/>
              <a:t>.</a:t>
            </a:r>
          </a:p>
          <a:p>
            <a:r>
              <a:rPr lang="en-US" dirty="0" smtClean="0"/>
              <a:t>If file </a:t>
            </a:r>
            <a:r>
              <a:rPr lang="en-US" dirty="0"/>
              <a:t>becomes corrupted, the data </a:t>
            </a:r>
            <a:r>
              <a:rPr lang="en-US" dirty="0" smtClean="0"/>
              <a:t>and logic </a:t>
            </a:r>
            <a:r>
              <a:rPr lang="en-US" dirty="0"/>
              <a:t>within the spreadsheet could be </a:t>
            </a:r>
            <a:r>
              <a:rPr lang="en-US" dirty="0" smtClean="0"/>
              <a:t>lost. </a:t>
            </a:r>
            <a:r>
              <a:rPr lang="en-US" dirty="0" smtClean="0">
                <a:sym typeface="Wingdings" panose="05000000000000000000" pitchFamily="2" charset="2"/>
              </a:rPr>
              <a:t> this is a challenge</a:t>
            </a:r>
          </a:p>
          <a:p>
            <a:pPr lvl="1"/>
            <a:r>
              <a:rPr lang="en-US" dirty="0" smtClean="0">
                <a:sym typeface="Wingdings" panose="05000000000000000000" pitchFamily="2" charset="2"/>
              </a:rPr>
              <a:t>This leads to centralizing the data.</a:t>
            </a:r>
          </a:p>
          <a:p>
            <a:r>
              <a:rPr lang="en-US" dirty="0"/>
              <a:t>As data needs grew, so did more scalable data warehousing </a:t>
            </a:r>
            <a:r>
              <a:rPr lang="en-US" dirty="0" smtClean="0"/>
              <a:t>solutions.</a:t>
            </a:r>
          </a:p>
          <a:p>
            <a:pPr lvl="1"/>
            <a:r>
              <a:rPr lang="en-US" dirty="0"/>
              <a:t>These technologies </a:t>
            </a:r>
            <a:r>
              <a:rPr lang="en-US" dirty="0" smtClean="0"/>
              <a:t>enabled data </a:t>
            </a:r>
            <a:r>
              <a:rPr lang="en-US" dirty="0"/>
              <a:t>to </a:t>
            </a:r>
            <a:r>
              <a:rPr lang="en-US" dirty="0" smtClean="0"/>
              <a:t>be managed centrally, providing benefits of security and single repository.</a:t>
            </a:r>
          </a:p>
          <a:p>
            <a:pPr lvl="1"/>
            <a:r>
              <a:rPr lang="en-US" dirty="0" smtClean="0"/>
              <a:t>This structure </a:t>
            </a:r>
            <a:r>
              <a:rPr lang="en-US" dirty="0"/>
              <a:t>also enabled the creation of OLAP cubes and BI analytical tools, which provided quick access to </a:t>
            </a:r>
            <a:r>
              <a:rPr lang="en-US" dirty="0" smtClean="0"/>
              <a:t>a set </a:t>
            </a:r>
            <a:r>
              <a:rPr lang="en-US" dirty="0"/>
              <a:t>of dimensions within an RDBMS.</a:t>
            </a:r>
            <a:endParaRPr lang="en-US" dirty="0" smtClean="0"/>
          </a:p>
          <a:p>
            <a:endParaRPr lang="en-US" dirty="0"/>
          </a:p>
          <a:p>
            <a:pPr lvl="1"/>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14</a:t>
            </a:fld>
            <a:endParaRPr lang="en-US" dirty="0"/>
          </a:p>
        </p:txBody>
      </p:sp>
    </p:spTree>
    <p:extLst>
      <p:ext uri="{BB962C8B-B14F-4D97-AF65-F5344CB8AC3E}">
        <p14:creationId xmlns:p14="http://schemas.microsoft.com/office/powerpoint/2010/main" val="993137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Enterprise Data Warehouses </a:t>
            </a:r>
            <a:r>
              <a:rPr lang="en-US" dirty="0"/>
              <a:t>(EDWs) are critical </a:t>
            </a:r>
            <a:r>
              <a:rPr lang="en-US" dirty="0" smtClean="0"/>
              <a:t>for reporting </a:t>
            </a:r>
            <a:r>
              <a:rPr lang="en-US" dirty="0"/>
              <a:t>and BI tasks and solve many of the problems that proliferating </a:t>
            </a:r>
            <a:r>
              <a:rPr lang="en-US" dirty="0" smtClean="0"/>
              <a:t>spreadsheets.</a:t>
            </a:r>
          </a:p>
          <a:p>
            <a:r>
              <a:rPr lang="en-US" b="1" dirty="0"/>
              <a:t>Despite the benefits of EDWs and BI, these systems tend to restrict the flexibility needed to </a:t>
            </a:r>
            <a:r>
              <a:rPr lang="en-US" b="1" dirty="0" smtClean="0"/>
              <a:t>perform robust </a:t>
            </a:r>
            <a:r>
              <a:rPr lang="en-US" b="1" dirty="0"/>
              <a:t>or exploratory data </a:t>
            </a:r>
            <a:r>
              <a:rPr lang="en-US" b="1" dirty="0" smtClean="0"/>
              <a:t>analysis.</a:t>
            </a:r>
          </a:p>
          <a:p>
            <a:r>
              <a:rPr lang="en-US" dirty="0" smtClean="0"/>
              <a:t>Data </a:t>
            </a:r>
            <a:r>
              <a:rPr lang="en-US" dirty="0"/>
              <a:t>is managed and controlled by </a:t>
            </a:r>
            <a:r>
              <a:rPr lang="en-US" b="1" dirty="0"/>
              <a:t>IT </a:t>
            </a:r>
            <a:r>
              <a:rPr lang="en-US" b="1" dirty="0" smtClean="0"/>
              <a:t>groups </a:t>
            </a:r>
            <a:r>
              <a:rPr lang="en-US" dirty="0" smtClean="0"/>
              <a:t>and </a:t>
            </a:r>
            <a:r>
              <a:rPr lang="en-US" b="1" dirty="0"/>
              <a:t>database administrators </a:t>
            </a:r>
            <a:r>
              <a:rPr lang="en-US" dirty="0"/>
              <a:t>(DBAs</a:t>
            </a:r>
            <a:r>
              <a:rPr lang="en-US" dirty="0" smtClean="0"/>
              <a:t>) </a:t>
            </a:r>
            <a:r>
              <a:rPr lang="en-US" dirty="0"/>
              <a:t>and data analysts must depend on IT for access and changes to </a:t>
            </a:r>
            <a:r>
              <a:rPr lang="en-US" dirty="0" smtClean="0"/>
              <a:t>the data schemas in EDW.</a:t>
            </a:r>
          </a:p>
          <a:p>
            <a:r>
              <a:rPr lang="en-US" dirty="0" smtClean="0"/>
              <a:t>Many </a:t>
            </a:r>
            <a:r>
              <a:rPr lang="en-US" dirty="0"/>
              <a:t>times the EDW rules restrict </a:t>
            </a:r>
            <a:r>
              <a:rPr lang="en-US" dirty="0" smtClean="0"/>
              <a:t>analysts from </a:t>
            </a:r>
            <a:r>
              <a:rPr lang="en-US" dirty="0"/>
              <a:t>building </a:t>
            </a:r>
            <a:r>
              <a:rPr lang="en-US" dirty="0" smtClean="0"/>
              <a:t>datasets</a:t>
            </a:r>
          </a:p>
          <a:p>
            <a:r>
              <a:rPr lang="en-US" dirty="0"/>
              <a:t>From an analyst perspective, EDW and BI solve problems related to data </a:t>
            </a:r>
            <a:r>
              <a:rPr lang="en-US" b="1" dirty="0" smtClean="0"/>
              <a:t>accuracy</a:t>
            </a:r>
            <a:r>
              <a:rPr lang="en-US" dirty="0" smtClean="0"/>
              <a:t> and </a:t>
            </a:r>
            <a:r>
              <a:rPr lang="en-US" b="1" dirty="0"/>
              <a:t>availability</a:t>
            </a:r>
            <a:r>
              <a:rPr lang="en-US" dirty="0" smtClean="0"/>
              <a:t>.</a:t>
            </a:r>
          </a:p>
          <a:p>
            <a:r>
              <a:rPr lang="en-US" dirty="0"/>
              <a:t>However, EDW and BI introduce new problems related to </a:t>
            </a:r>
            <a:r>
              <a:rPr lang="en-US" b="1" dirty="0"/>
              <a:t>flexibility</a:t>
            </a:r>
            <a:r>
              <a:rPr lang="en-US" dirty="0"/>
              <a:t> and </a:t>
            </a:r>
            <a:r>
              <a:rPr lang="en-US" b="1" dirty="0" smtClean="0"/>
              <a:t>agility.</a:t>
            </a:r>
          </a:p>
          <a:p>
            <a:r>
              <a:rPr lang="en-US" dirty="0" smtClean="0"/>
              <a:t>Solution to this problem is “</a:t>
            </a:r>
            <a:r>
              <a:rPr lang="en-US" b="1" dirty="0" smtClean="0"/>
              <a:t>Analytic Sandbox</a:t>
            </a:r>
            <a:r>
              <a:rPr lang="en-US" dirty="0" smtClean="0"/>
              <a:t>”</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15</a:t>
            </a:fld>
            <a:endParaRPr lang="en-US" dirty="0"/>
          </a:p>
        </p:txBody>
      </p:sp>
    </p:spTree>
    <p:extLst>
      <p:ext uri="{BB962C8B-B14F-4D97-AF65-F5344CB8AC3E}">
        <p14:creationId xmlns:p14="http://schemas.microsoft.com/office/powerpoint/2010/main" val="360228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lnSpcReduction="10000"/>
          </a:bodyPr>
          <a:lstStyle/>
          <a:p>
            <a:r>
              <a:rPr lang="en-US" dirty="0" smtClean="0"/>
              <a:t>Analytic Sandbox</a:t>
            </a:r>
            <a:r>
              <a:rPr lang="en-US" dirty="0"/>
              <a:t>, which attempts to resolve the conflict for analysts </a:t>
            </a:r>
            <a:r>
              <a:rPr lang="en-US" dirty="0" smtClean="0"/>
              <a:t>and data </a:t>
            </a:r>
            <a:r>
              <a:rPr lang="en-US" dirty="0"/>
              <a:t>scientists with </a:t>
            </a:r>
            <a:r>
              <a:rPr lang="en-US" dirty="0" smtClean="0"/>
              <a:t>EDW.</a:t>
            </a:r>
          </a:p>
          <a:p>
            <a:r>
              <a:rPr lang="en-US" dirty="0"/>
              <a:t>These sandboxes, often referred to as workspaces, are designed </a:t>
            </a:r>
            <a:r>
              <a:rPr lang="en-US" dirty="0" smtClean="0"/>
              <a:t>to enable </a:t>
            </a:r>
            <a:r>
              <a:rPr lang="en-US" dirty="0"/>
              <a:t>teams to explore many datasets in a controlled </a:t>
            </a:r>
            <a:r>
              <a:rPr lang="en-US" dirty="0" smtClean="0"/>
              <a:t>fashion.</a:t>
            </a:r>
          </a:p>
          <a:p>
            <a:r>
              <a:rPr lang="en-US" dirty="0" smtClean="0"/>
              <a:t>Analytic </a:t>
            </a:r>
            <a:r>
              <a:rPr lang="en-US" dirty="0"/>
              <a:t>sandboxes enable high-performance computing using in-database </a:t>
            </a:r>
            <a:r>
              <a:rPr lang="en-US" dirty="0" smtClean="0"/>
              <a:t>processing.</a:t>
            </a:r>
          </a:p>
          <a:p>
            <a:r>
              <a:rPr lang="en-US" dirty="0" smtClean="0"/>
              <a:t>Performance </a:t>
            </a:r>
            <a:r>
              <a:rPr lang="en-US" dirty="0"/>
              <a:t>of the analysis will be better </a:t>
            </a:r>
            <a:r>
              <a:rPr lang="en-US" dirty="0" smtClean="0"/>
              <a:t>if the </a:t>
            </a:r>
            <a:r>
              <a:rPr lang="en-US" dirty="0"/>
              <a:t>analytics are run in the database itself, rather than bringing the data to an analytical </a:t>
            </a:r>
            <a:r>
              <a:rPr lang="en-US" dirty="0" smtClean="0"/>
              <a:t>tool.</a:t>
            </a:r>
          </a:p>
          <a:p>
            <a:r>
              <a:rPr lang="en-US" dirty="0" smtClean="0"/>
              <a:t>Analytics sandbox:</a:t>
            </a:r>
          </a:p>
          <a:p>
            <a:pPr lvl="1"/>
            <a:r>
              <a:rPr lang="en-US" dirty="0" smtClean="0"/>
              <a:t>Raw data</a:t>
            </a:r>
          </a:p>
          <a:p>
            <a:pPr lvl="1"/>
            <a:r>
              <a:rPr lang="en-US" dirty="0" smtClean="0"/>
              <a:t>Textual Data</a:t>
            </a:r>
          </a:p>
          <a:p>
            <a:pPr lvl="1"/>
            <a:r>
              <a:rPr lang="en-US" dirty="0" smtClean="0"/>
              <a:t>Other kinds of unstructured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16</a:t>
            </a:fld>
            <a:endParaRPr lang="en-US" dirty="0"/>
          </a:p>
        </p:txBody>
      </p:sp>
    </p:spTree>
    <p:extLst>
      <p:ext uri="{BB962C8B-B14F-4D97-AF65-F5344CB8AC3E}">
        <p14:creationId xmlns:p14="http://schemas.microsoft.com/office/powerpoint/2010/main" val="173827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17</a:t>
            </a:fld>
            <a:endParaRPr lang="en-US" dirty="0"/>
          </a:p>
        </p:txBody>
      </p:sp>
      <p:pic>
        <p:nvPicPr>
          <p:cNvPr id="1026" name="Picture 2" descr="C:\Users\admin\Pictures\o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179" y="1217526"/>
            <a:ext cx="8649907" cy="15623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Pictures\tw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34" y="2740260"/>
            <a:ext cx="8535987"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3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dirty="0"/>
              <a:t>Current business problems provide many opportunities for organizations to become more analytical </a:t>
            </a:r>
            <a:r>
              <a:rPr lang="en-US" dirty="0" smtClean="0"/>
              <a:t>and data driven.</a:t>
            </a:r>
          </a:p>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18</a:t>
            </a:fld>
            <a:endParaRPr lang="en-US" dirty="0"/>
          </a:p>
        </p:txBody>
      </p:sp>
      <p:pic>
        <p:nvPicPr>
          <p:cNvPr id="2050" name="Picture 2" descr="C:\Users\admin\Pictures\th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87" y="2279561"/>
            <a:ext cx="8858899" cy="367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39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dirty="0" smtClean="0"/>
              <a:t>Organizations will apply </a:t>
            </a:r>
            <a:r>
              <a:rPr lang="en-US" b="1" dirty="0"/>
              <a:t>advanced analytical </a:t>
            </a:r>
            <a:r>
              <a:rPr lang="en-US" b="1" dirty="0" smtClean="0"/>
              <a:t>techniques </a:t>
            </a:r>
            <a:r>
              <a:rPr lang="en-US" dirty="0" smtClean="0"/>
              <a:t>to </a:t>
            </a:r>
            <a:r>
              <a:rPr lang="en-US" dirty="0"/>
              <a:t>optimize processes and derive </a:t>
            </a:r>
            <a:r>
              <a:rPr lang="en-US" b="1" dirty="0"/>
              <a:t>more value </a:t>
            </a:r>
            <a:r>
              <a:rPr lang="en-US" dirty="0"/>
              <a:t>from these common </a:t>
            </a:r>
            <a:r>
              <a:rPr lang="en-US" dirty="0" smtClean="0"/>
              <a:t>tasks.</a:t>
            </a:r>
          </a:p>
          <a:p>
            <a:r>
              <a:rPr lang="en-US" dirty="0"/>
              <a:t>Organizations have been </a:t>
            </a:r>
            <a:r>
              <a:rPr lang="en-US" dirty="0" smtClean="0"/>
              <a:t>trying</a:t>
            </a:r>
          </a:p>
          <a:p>
            <a:pPr lvl="1"/>
            <a:r>
              <a:rPr lang="en-US" dirty="0" smtClean="0"/>
              <a:t>To reduce customer churn</a:t>
            </a:r>
          </a:p>
          <a:p>
            <a:pPr lvl="1"/>
            <a:r>
              <a:rPr lang="en-US" dirty="0" smtClean="0"/>
              <a:t>To Increase sales</a:t>
            </a:r>
          </a:p>
          <a:p>
            <a:pPr lvl="1"/>
            <a:r>
              <a:rPr lang="en-US" dirty="0" smtClean="0"/>
              <a:t>Cross-sell </a:t>
            </a:r>
            <a:r>
              <a:rPr lang="en-US" dirty="0"/>
              <a:t>customers for many years</a:t>
            </a:r>
            <a:r>
              <a:rPr lang="en-US" dirty="0" smtClean="0"/>
              <a:t>.</a:t>
            </a:r>
          </a:p>
          <a:p>
            <a:r>
              <a:rPr lang="en-US" b="1" dirty="0" smtClean="0"/>
              <a:t>The </a:t>
            </a:r>
            <a:r>
              <a:rPr lang="en-US" b="1" dirty="0"/>
              <a:t>opportunity to fuse advanced analytical </a:t>
            </a:r>
            <a:r>
              <a:rPr lang="en-US" b="1" dirty="0" smtClean="0"/>
              <a:t>techniques with </a:t>
            </a:r>
            <a:r>
              <a:rPr lang="en-US" b="1" dirty="0"/>
              <a:t>Big Data to produce more impactful analyses for these traditional problems</a:t>
            </a:r>
            <a:r>
              <a:rPr lang="en-US" dirty="0" smtClean="0"/>
              <a:t>.</a:t>
            </a:r>
          </a:p>
          <a:p>
            <a:r>
              <a:rPr lang="en-US" dirty="0"/>
              <a:t>Laws related to anti-money laundering (AML) and fraud </a:t>
            </a:r>
            <a:r>
              <a:rPr lang="en-US" dirty="0" smtClean="0"/>
              <a:t>prevention require </a:t>
            </a:r>
            <a:r>
              <a:rPr lang="en-US" dirty="0"/>
              <a:t>advanced analytical techniques to comply with and manage properly.</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19</a:t>
            </a:fld>
            <a:endParaRPr lang="en-US" dirty="0"/>
          </a:p>
        </p:txBody>
      </p:sp>
    </p:spTree>
    <p:extLst>
      <p:ext uri="{BB962C8B-B14F-4D97-AF65-F5344CB8AC3E}">
        <p14:creationId xmlns:p14="http://schemas.microsoft.com/office/powerpoint/2010/main" val="84265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188009"/>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43.9 Million </a:t>
              </a:r>
            </a:p>
            <a:p>
              <a:pPr algn="ctr"/>
              <a:r>
                <a:rPr lang="en-US" sz="2400" dirty="0" smtClean="0"/>
                <a:t>Wikipedia 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5961657" y="1289713"/>
            <a:ext cx="3803092" cy="1897797"/>
            <a:chOff x="2671865" y="1676400"/>
            <a:chExt cx="3803092" cy="1897797"/>
          </a:xfrm>
        </p:grpSpPr>
        <p:sp>
          <p:nvSpPr>
            <p:cNvPr id="8" name="TextBox 7"/>
            <p:cNvSpPr txBox="1"/>
            <p:nvPr/>
          </p:nvSpPr>
          <p:spPr>
            <a:xfrm>
              <a:off x="2671865" y="2743200"/>
              <a:ext cx="3803092" cy="830997"/>
            </a:xfrm>
            <a:prstGeom prst="rect">
              <a:avLst/>
            </a:prstGeom>
            <a:noFill/>
          </p:spPr>
          <p:txBody>
            <a:bodyPr wrap="none" rtlCol="0">
              <a:spAutoFit/>
            </a:bodyPr>
            <a:lstStyle/>
            <a:p>
              <a:pPr algn="ctr"/>
              <a:r>
                <a:rPr lang="en-US" sz="2400" dirty="0" smtClean="0"/>
                <a:t>1.94 </a:t>
              </a:r>
              <a:r>
                <a:rPr lang="en-US" sz="2400" dirty="0"/>
                <a:t>	</a:t>
              </a:r>
              <a:r>
                <a:rPr lang="en-US" sz="2400" dirty="0" smtClean="0"/>
                <a:t>Billion Monthly  users</a:t>
              </a:r>
            </a:p>
            <a:p>
              <a:pPr algn="ctr"/>
              <a:r>
                <a:rPr lang="en-US" sz="2400" dirty="0" smtClean="0"/>
                <a:t> 1.28 Billion Active Users/day</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828800"/>
            <a:chOff x="5104097" y="1752600"/>
            <a:chExt cx="4522455" cy="1828800"/>
          </a:xfrm>
        </p:grpSpPr>
        <p:sp>
          <p:nvSpPr>
            <p:cNvPr id="11" name="TextBox 10"/>
            <p:cNvSpPr txBox="1"/>
            <p:nvPr/>
          </p:nvSpPr>
          <p:spPr>
            <a:xfrm>
              <a:off x="5104097" y="2750403"/>
              <a:ext cx="4522455" cy="830997"/>
            </a:xfrm>
            <a:prstGeom prst="rect">
              <a:avLst/>
            </a:prstGeom>
            <a:noFill/>
          </p:spPr>
          <p:txBody>
            <a:bodyPr wrap="none" rtlCol="0">
              <a:spAutoFit/>
            </a:bodyPr>
            <a:lstStyle/>
            <a:p>
              <a:pPr algn="ctr"/>
              <a:r>
                <a:rPr lang="en-US" sz="2400" dirty="0" smtClean="0"/>
                <a:t>3.5 Millions  new images every day</a:t>
              </a:r>
            </a:p>
            <a:p>
              <a:pPr algn="ctr"/>
              <a:r>
                <a:rPr lang="en-US" sz="2400" dirty="0" smtClean="0"/>
                <a:t>1 million photos sharing every day </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7" name="Date Placeholder 16"/>
          <p:cNvSpPr>
            <a:spLocks noGrp="1"/>
          </p:cNvSpPr>
          <p:nvPr>
            <p:ph type="dt" sz="half" idx="10"/>
          </p:nvPr>
        </p:nvSpPr>
        <p:spPr/>
        <p:txBody>
          <a:bodyPr/>
          <a:lstStyle/>
          <a:p>
            <a:fld id="{F5975E25-02C0-4D1E-92C1-D3DCC4FB9F95}" type="datetime3">
              <a:rPr lang="en-US" smtClean="0"/>
              <a:t>6 July 2021</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
        <p:nvSpPr>
          <p:cNvPr id="16" name="TextBox 15"/>
          <p:cNvSpPr txBox="1"/>
          <p:nvPr/>
        </p:nvSpPr>
        <p:spPr>
          <a:xfrm>
            <a:off x="4997004" y="6117465"/>
            <a:ext cx="6645498" cy="400110"/>
          </a:xfrm>
          <a:prstGeom prst="rect">
            <a:avLst/>
          </a:prstGeom>
          <a:noFill/>
        </p:spPr>
        <p:txBody>
          <a:bodyPr wrap="square" rtlCol="0">
            <a:spAutoFit/>
          </a:bodyPr>
          <a:lstStyle/>
          <a:p>
            <a:r>
              <a:rPr lang="en-US" sz="2000" b="1" dirty="0" smtClean="0"/>
              <a:t>Data is created constantly and at an ever-increasing rate</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BI Vs Data Science</a:t>
            </a:r>
          </a:p>
          <a:p>
            <a:pPr lvl="1"/>
            <a:r>
              <a:rPr lang="en-US" dirty="0"/>
              <a:t>One way to evaluate the type of analysis being performed is to examine the time horizon and the </a:t>
            </a:r>
            <a:r>
              <a:rPr lang="en-US" dirty="0" smtClean="0"/>
              <a:t>kind of </a:t>
            </a:r>
            <a:r>
              <a:rPr lang="en-US" dirty="0"/>
              <a:t>analytical </a:t>
            </a:r>
            <a:r>
              <a:rPr lang="en-US" dirty="0" smtClean="0"/>
              <a:t>approaches </a:t>
            </a:r>
            <a:r>
              <a:rPr lang="en-US" dirty="0"/>
              <a:t>being </a:t>
            </a:r>
            <a:r>
              <a:rPr lang="en-US" dirty="0" smtClean="0"/>
              <a:t>used.</a:t>
            </a:r>
          </a:p>
          <a:p>
            <a:pPr lvl="1"/>
            <a:r>
              <a:rPr lang="en-US" dirty="0"/>
              <a:t>BI tends </a:t>
            </a:r>
            <a:r>
              <a:rPr lang="en-US" dirty="0" smtClean="0"/>
              <a:t>to provide</a:t>
            </a:r>
          </a:p>
          <a:p>
            <a:pPr lvl="2"/>
            <a:r>
              <a:rPr lang="en-US" dirty="0" smtClean="0"/>
              <a:t>Reports</a:t>
            </a:r>
          </a:p>
          <a:p>
            <a:pPr lvl="2"/>
            <a:r>
              <a:rPr lang="en-US" dirty="0" smtClean="0"/>
              <a:t>Dashboards</a:t>
            </a:r>
          </a:p>
          <a:p>
            <a:pPr lvl="2"/>
            <a:r>
              <a:rPr lang="en-US" b="1" dirty="0" smtClean="0"/>
              <a:t>Queries </a:t>
            </a:r>
            <a:r>
              <a:rPr lang="en-US" b="1" dirty="0"/>
              <a:t>on </a:t>
            </a:r>
            <a:r>
              <a:rPr lang="en-US" b="1" dirty="0" smtClean="0"/>
              <a:t>business questions </a:t>
            </a:r>
            <a:r>
              <a:rPr lang="en-US" b="1" dirty="0"/>
              <a:t>for the current period or in the </a:t>
            </a:r>
            <a:r>
              <a:rPr lang="en-US" b="1" dirty="0" smtClean="0"/>
              <a:t>past.</a:t>
            </a:r>
          </a:p>
          <a:p>
            <a:pPr lvl="2"/>
            <a:r>
              <a:rPr lang="en-US" dirty="0" smtClean="0"/>
              <a:t>Example:</a:t>
            </a:r>
          </a:p>
          <a:p>
            <a:pPr lvl="3"/>
            <a:r>
              <a:rPr lang="en-US" dirty="0"/>
              <a:t>it easy to answer questions related to quarter-to-date revenue, progress toward quarterly targets, and understand how much of a given </a:t>
            </a:r>
            <a:r>
              <a:rPr lang="en-US" dirty="0" smtClean="0"/>
              <a:t>product was </a:t>
            </a:r>
            <a:r>
              <a:rPr lang="en-US" dirty="0"/>
              <a:t>sold in a prior quarter or year</a:t>
            </a:r>
            <a:r>
              <a:rPr lang="en-US" dirty="0" smtClean="0"/>
              <a:t>.</a:t>
            </a:r>
          </a:p>
          <a:p>
            <a:pPr lvl="2"/>
            <a:r>
              <a:rPr lang="en-US" dirty="0"/>
              <a:t>questions </a:t>
            </a:r>
            <a:r>
              <a:rPr lang="en-US" dirty="0" smtClean="0"/>
              <a:t>are closed-ended.</a:t>
            </a:r>
          </a:p>
          <a:p>
            <a:pPr lvl="2"/>
            <a:r>
              <a:rPr lang="en-US" dirty="0"/>
              <a:t>explain current or past behavior, typically by aggregating historical data and grouping it in some </a:t>
            </a:r>
            <a:r>
              <a:rPr lang="en-US" dirty="0" smtClean="0"/>
              <a:t>way.</a:t>
            </a:r>
          </a:p>
          <a:p>
            <a:pPr lvl="2"/>
            <a:r>
              <a:rPr lang="en-US" dirty="0"/>
              <a:t>BI provides hindsight </a:t>
            </a:r>
            <a:r>
              <a:rPr lang="en-US" dirty="0" smtClean="0"/>
              <a:t>and some </a:t>
            </a:r>
            <a:r>
              <a:rPr lang="en-US" dirty="0"/>
              <a:t>insight and generally answers questions related to </a:t>
            </a:r>
            <a:r>
              <a:rPr lang="en-US" b="1" dirty="0"/>
              <a:t>“when” </a:t>
            </a:r>
            <a:r>
              <a:rPr lang="en-US" dirty="0"/>
              <a:t>and </a:t>
            </a:r>
            <a:r>
              <a:rPr lang="en-US" b="1" dirty="0"/>
              <a:t>“where” </a:t>
            </a:r>
            <a:r>
              <a:rPr lang="en-US" dirty="0"/>
              <a:t>events </a:t>
            </a:r>
            <a:r>
              <a:rPr lang="en-US" dirty="0" smtClean="0"/>
              <a:t>occurred.</a:t>
            </a:r>
          </a:p>
          <a:p>
            <a:pPr lvl="2"/>
            <a:r>
              <a:rPr lang="en-US" dirty="0" smtClean="0"/>
              <a:t>Require </a:t>
            </a:r>
            <a:r>
              <a:rPr lang="en-US" b="1" dirty="0"/>
              <a:t>highly structured data </a:t>
            </a:r>
            <a:r>
              <a:rPr lang="en-US" dirty="0"/>
              <a:t>organized in rows and columns for </a:t>
            </a:r>
            <a:r>
              <a:rPr lang="en-US" dirty="0" smtClean="0"/>
              <a:t>accurate reporting</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20</a:t>
            </a:fld>
            <a:endParaRPr lang="en-US" dirty="0"/>
          </a:p>
        </p:txBody>
      </p:sp>
    </p:spTree>
    <p:extLst>
      <p:ext uri="{BB962C8B-B14F-4D97-AF65-F5344CB8AC3E}">
        <p14:creationId xmlns:p14="http://schemas.microsoft.com/office/powerpoint/2010/main" val="26619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Data Science tends </a:t>
            </a:r>
            <a:r>
              <a:rPr lang="en-US" dirty="0" smtClean="0"/>
              <a:t>to</a:t>
            </a:r>
          </a:p>
          <a:p>
            <a:pPr lvl="2"/>
            <a:r>
              <a:rPr lang="en-US" dirty="0"/>
              <a:t>use disaggregated data in a more </a:t>
            </a:r>
            <a:r>
              <a:rPr lang="en-US" dirty="0" smtClean="0"/>
              <a:t>forward-looking</a:t>
            </a:r>
          </a:p>
          <a:p>
            <a:pPr lvl="2"/>
            <a:r>
              <a:rPr lang="en-US" dirty="0" smtClean="0"/>
              <a:t>Exploratory way</a:t>
            </a:r>
          </a:p>
          <a:p>
            <a:pPr lvl="2"/>
            <a:r>
              <a:rPr lang="en-US" dirty="0"/>
              <a:t>focusing on analyzing the present and enabling informed decisions about the </a:t>
            </a:r>
            <a:r>
              <a:rPr lang="en-US" dirty="0" smtClean="0"/>
              <a:t>future.</a:t>
            </a:r>
          </a:p>
          <a:p>
            <a:pPr lvl="2"/>
            <a:r>
              <a:rPr lang="en-US" dirty="0" smtClean="0"/>
              <a:t>Example:</a:t>
            </a:r>
          </a:p>
          <a:p>
            <a:pPr lvl="3"/>
            <a:r>
              <a:rPr lang="en-US" dirty="0"/>
              <a:t>employ Data Science techniques such as time series analysis, to forecast future product sales and revenue </a:t>
            </a:r>
            <a:r>
              <a:rPr lang="en-US" dirty="0" smtClean="0"/>
              <a:t>more accurately </a:t>
            </a:r>
            <a:r>
              <a:rPr lang="en-US" dirty="0"/>
              <a:t>than extending a simple trend </a:t>
            </a:r>
            <a:r>
              <a:rPr lang="en-US" dirty="0" smtClean="0"/>
              <a:t>line.</a:t>
            </a:r>
          </a:p>
          <a:p>
            <a:pPr lvl="2"/>
            <a:r>
              <a:rPr lang="en-US" dirty="0"/>
              <a:t>Data Science tends to be more exploratory </a:t>
            </a:r>
            <a:r>
              <a:rPr lang="en-US" dirty="0" smtClean="0"/>
              <a:t>in nature </a:t>
            </a:r>
            <a:r>
              <a:rPr lang="en-US" dirty="0"/>
              <a:t>and may use scenario optimization to deal with more open-ended questions</a:t>
            </a:r>
            <a:r>
              <a:rPr lang="en-US" dirty="0" smtClean="0"/>
              <a:t>.</a:t>
            </a:r>
          </a:p>
          <a:p>
            <a:pPr lvl="2"/>
            <a:r>
              <a:rPr lang="en-US" dirty="0"/>
              <a:t>This approach </a:t>
            </a:r>
            <a:r>
              <a:rPr lang="en-US" dirty="0" smtClean="0"/>
              <a:t>provides insight </a:t>
            </a:r>
            <a:r>
              <a:rPr lang="en-US" dirty="0"/>
              <a:t>into current activity and foresight into future events, while generally focusing on questions </a:t>
            </a:r>
            <a:r>
              <a:rPr lang="en-US" dirty="0" smtClean="0"/>
              <a:t>related  to </a:t>
            </a:r>
            <a:r>
              <a:rPr lang="en-US" dirty="0"/>
              <a:t>“how” and “why” events occur</a:t>
            </a:r>
            <a:r>
              <a:rPr lang="en-US" dirty="0" smtClean="0"/>
              <a:t>.</a:t>
            </a:r>
          </a:p>
          <a:p>
            <a:pPr lvl="2"/>
            <a:r>
              <a:rPr lang="en-US" dirty="0" smtClean="0"/>
              <a:t>This approach uses </a:t>
            </a:r>
            <a:r>
              <a:rPr lang="en-US" dirty="0"/>
              <a:t>many types of data sources, including large or </a:t>
            </a:r>
            <a:r>
              <a:rPr lang="en-US" dirty="0" smtClean="0"/>
              <a:t>unconventional datasets</a:t>
            </a:r>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21</a:t>
            </a:fld>
            <a:endParaRPr lang="en-US" dirty="0"/>
          </a:p>
        </p:txBody>
      </p:sp>
    </p:spTree>
    <p:extLst>
      <p:ext uri="{BB962C8B-B14F-4D97-AF65-F5344CB8AC3E}">
        <p14:creationId xmlns:p14="http://schemas.microsoft.com/office/powerpoint/2010/main" val="4257477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22</a:t>
            </a:fld>
            <a:endParaRPr lang="en-US" dirty="0"/>
          </a:p>
        </p:txBody>
      </p:sp>
      <p:sp>
        <p:nvSpPr>
          <p:cNvPr id="6" name="AutoShape 2" descr="Image result for Comparing BI with Data Science"/>
          <p:cNvSpPr>
            <a:spLocks noChangeAspect="1" noChangeArrowheads="1"/>
          </p:cNvSpPr>
          <p:nvPr/>
        </p:nvSpPr>
        <p:spPr bwMode="auto">
          <a:xfrm>
            <a:off x="155575" y="-1608138"/>
            <a:ext cx="59721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admin\Desktop\building-data-science-teams-6-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719263"/>
            <a:ext cx="10187189" cy="484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15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a:t>Current Analytical </a:t>
            </a:r>
            <a:r>
              <a:rPr lang="en-US" b="1" dirty="0" smtClean="0"/>
              <a:t>Architecture:</a:t>
            </a:r>
          </a:p>
          <a:p>
            <a:pPr lvl="1"/>
            <a:endParaRPr lang="en-US" b="1"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23</a:t>
            </a:fld>
            <a:endParaRPr lang="en-US" dirty="0"/>
          </a:p>
        </p:txBody>
      </p:sp>
      <p:pic>
        <p:nvPicPr>
          <p:cNvPr id="2050" name="Picture 2" descr="C:\Users\admin\Pictures\B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08" y="1820483"/>
            <a:ext cx="9981126"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2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1:</a:t>
            </a:r>
          </a:p>
          <a:p>
            <a:pPr lvl="1"/>
            <a:r>
              <a:rPr lang="en-US" dirty="0" smtClean="0"/>
              <a:t>Data needs to be well understood, structured and normalized with appropriate data type definitions.</a:t>
            </a:r>
          </a:p>
          <a:p>
            <a:pPr lvl="1"/>
            <a:r>
              <a:rPr lang="en-US" dirty="0" smtClean="0"/>
              <a:t>This approach is also concentrate on security</a:t>
            </a:r>
            <a:r>
              <a:rPr lang="en-US" dirty="0"/>
              <a:t>, backup, and failover of highly critical </a:t>
            </a:r>
            <a:r>
              <a:rPr lang="en-US" dirty="0" smtClean="0"/>
              <a:t>data.</a:t>
            </a:r>
          </a:p>
          <a:p>
            <a:pPr lvl="1"/>
            <a:r>
              <a:rPr lang="en-US" dirty="0" smtClean="0"/>
              <a:t>The data typically </a:t>
            </a:r>
            <a:r>
              <a:rPr lang="en-US" dirty="0"/>
              <a:t>must go through </a:t>
            </a:r>
            <a:r>
              <a:rPr lang="en-US" b="1" dirty="0"/>
              <a:t>significant preprocessing</a:t>
            </a:r>
            <a:r>
              <a:rPr lang="en-US" dirty="0"/>
              <a:t> and </a:t>
            </a:r>
            <a:r>
              <a:rPr lang="en-US" b="1" dirty="0" smtClean="0"/>
              <a:t>checkpoints </a:t>
            </a:r>
            <a:r>
              <a:rPr lang="en-US" dirty="0" smtClean="0"/>
              <a:t>before </a:t>
            </a:r>
            <a:r>
              <a:rPr lang="en-US" dirty="0"/>
              <a:t>it can enter this </a:t>
            </a:r>
            <a:r>
              <a:rPr lang="en-US" dirty="0" smtClean="0"/>
              <a:t>sort of </a:t>
            </a:r>
            <a:r>
              <a:rPr lang="en-US" dirty="0"/>
              <a:t>controlled </a:t>
            </a:r>
            <a:r>
              <a:rPr lang="en-US" dirty="0" smtClean="0"/>
              <a:t>environment.</a:t>
            </a:r>
          </a:p>
          <a:p>
            <a:r>
              <a:rPr lang="en-US" dirty="0" smtClean="0"/>
              <a:t>Step – 2:</a:t>
            </a:r>
          </a:p>
          <a:p>
            <a:pPr lvl="1"/>
            <a:r>
              <a:rPr lang="en-US" dirty="0" smtClean="0"/>
              <a:t>Additional </a:t>
            </a:r>
            <a:r>
              <a:rPr lang="en-US" dirty="0"/>
              <a:t>local systems may emerge in the form </a:t>
            </a:r>
            <a:r>
              <a:rPr lang="en-US" dirty="0" smtClean="0"/>
              <a:t>of departmental warehouses </a:t>
            </a:r>
            <a:r>
              <a:rPr lang="en-US" dirty="0" smtClean="0">
                <a:sym typeface="Wingdings" panose="05000000000000000000" pitchFamily="2" charset="2"/>
              </a:rPr>
              <a:t> flexible analysis, allow user to do some level of more depth analysis.</a:t>
            </a:r>
          </a:p>
          <a:p>
            <a:pPr lvl="1"/>
            <a:r>
              <a:rPr lang="en-US" dirty="0"/>
              <a:t>These local data marts may not have the same constraints for </a:t>
            </a:r>
            <a:r>
              <a:rPr lang="en-US" dirty="0" smtClean="0"/>
              <a:t>security and </a:t>
            </a:r>
            <a:r>
              <a:rPr lang="en-US" dirty="0"/>
              <a:t>structure as the main </a:t>
            </a:r>
            <a:r>
              <a:rPr lang="en-US" dirty="0" smtClean="0"/>
              <a:t>EDW.</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24</a:t>
            </a:fld>
            <a:endParaRPr lang="en-US" dirty="0"/>
          </a:p>
        </p:txBody>
      </p:sp>
    </p:spTree>
    <p:extLst>
      <p:ext uri="{BB962C8B-B14F-4D97-AF65-F5344CB8AC3E}">
        <p14:creationId xmlns:p14="http://schemas.microsoft.com/office/powerpoint/2010/main" val="1041386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a:t>
            </a:r>
            <a:r>
              <a:rPr lang="en-US" dirty="0"/>
              <a:t>3</a:t>
            </a:r>
            <a:r>
              <a:rPr lang="en-US" dirty="0" smtClean="0"/>
              <a:t>:</a:t>
            </a:r>
          </a:p>
          <a:p>
            <a:pPr lvl="1"/>
            <a:r>
              <a:rPr lang="en-US" dirty="0"/>
              <a:t>Once in the data warehouse, data is read by additional applications across the enterprise for </a:t>
            </a:r>
            <a:r>
              <a:rPr lang="en-US" dirty="0" smtClean="0"/>
              <a:t>BI and </a:t>
            </a:r>
            <a:r>
              <a:rPr lang="en-US" dirty="0"/>
              <a:t>reporting </a:t>
            </a:r>
            <a:r>
              <a:rPr lang="en-US" dirty="0" smtClean="0"/>
              <a:t>purposes.</a:t>
            </a:r>
          </a:p>
          <a:p>
            <a:pPr lvl="1"/>
            <a:r>
              <a:rPr lang="en-US" dirty="0"/>
              <a:t>These are high-priority operational processes getting critical data </a:t>
            </a:r>
            <a:r>
              <a:rPr lang="en-US" dirty="0" smtClean="0"/>
              <a:t>feeds from </a:t>
            </a:r>
            <a:r>
              <a:rPr lang="en-US" dirty="0"/>
              <a:t>the data warehouses and </a:t>
            </a:r>
            <a:r>
              <a:rPr lang="en-US" dirty="0" smtClean="0"/>
              <a:t>repositories.</a:t>
            </a:r>
          </a:p>
          <a:p>
            <a:r>
              <a:rPr lang="en-US" dirty="0" smtClean="0"/>
              <a:t>Step – 4:</a:t>
            </a:r>
          </a:p>
          <a:p>
            <a:pPr lvl="1"/>
            <a:r>
              <a:rPr lang="en-US" dirty="0" smtClean="0"/>
              <a:t>Data scientists get data for downstream analytics processing</a:t>
            </a:r>
          </a:p>
          <a:p>
            <a:pPr lvl="2"/>
            <a:r>
              <a:rPr lang="en-US" dirty="0" smtClean="0"/>
              <a:t>Users </a:t>
            </a:r>
            <a:r>
              <a:rPr lang="en-US" dirty="0"/>
              <a:t>generally are not allowed to run custom or intensive analytics on production databases, analysts create data extracts from the EDW to analyze data </a:t>
            </a:r>
            <a:r>
              <a:rPr lang="en-US" dirty="0" smtClean="0"/>
              <a:t>offline (R, local analytical tools, …)</a:t>
            </a:r>
          </a:p>
          <a:p>
            <a:pPr lvl="1"/>
            <a:r>
              <a:rPr lang="en-US" dirty="0"/>
              <a:t>T</a:t>
            </a:r>
            <a:r>
              <a:rPr lang="en-US" dirty="0" smtClean="0"/>
              <a:t>he </a:t>
            </a:r>
            <a:r>
              <a:rPr lang="en-US" dirty="0"/>
              <a:t>analyses </a:t>
            </a:r>
            <a:r>
              <a:rPr lang="en-US" dirty="0" smtClean="0"/>
              <a:t>are based </a:t>
            </a:r>
            <a:r>
              <a:rPr lang="en-US" dirty="0"/>
              <a:t>on data </a:t>
            </a:r>
            <a:r>
              <a:rPr lang="en-US" dirty="0" smtClean="0"/>
              <a:t>extracts, </a:t>
            </a:r>
            <a:r>
              <a:rPr lang="en-US" dirty="0"/>
              <a:t>reside in a separate location, and the results of the analysis rarely are fed back into the main </a:t>
            </a:r>
            <a:r>
              <a:rPr lang="en-US" dirty="0" smtClean="0"/>
              <a:t>data repository</a:t>
            </a:r>
            <a:r>
              <a:rPr lang="en-US" dirty="0"/>
              <a:t>.</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25</a:t>
            </a:fld>
            <a:endParaRPr lang="en-US" dirty="0"/>
          </a:p>
        </p:txBody>
      </p:sp>
    </p:spTree>
    <p:extLst>
      <p:ext uri="{BB962C8B-B14F-4D97-AF65-F5344CB8AC3E}">
        <p14:creationId xmlns:p14="http://schemas.microsoft.com/office/powerpoint/2010/main" val="1876382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Current Analytical Architecture</a:t>
            </a:r>
            <a:r>
              <a:rPr lang="en-US" b="1" dirty="0" smtClean="0"/>
              <a:t>: </a:t>
            </a:r>
            <a:r>
              <a:rPr lang="en-US" b="1" dirty="0" smtClean="0">
                <a:solidFill>
                  <a:srgbClr val="FF0000"/>
                </a:solidFill>
              </a:rPr>
              <a:t>Problems</a:t>
            </a:r>
            <a:endParaRPr lang="en-US" b="1" dirty="0">
              <a:solidFill>
                <a:srgbClr val="FF0000"/>
              </a:solidFill>
            </a:endParaRPr>
          </a:p>
          <a:p>
            <a:r>
              <a:rPr lang="en-US" dirty="0" smtClean="0"/>
              <a:t>New </a:t>
            </a:r>
            <a:r>
              <a:rPr lang="en-US" dirty="0"/>
              <a:t>data sources slowly accumulate in the EDW due to the </a:t>
            </a:r>
            <a:r>
              <a:rPr lang="en-US" b="1" dirty="0"/>
              <a:t>rigorous validation</a:t>
            </a:r>
            <a:r>
              <a:rPr lang="en-US" dirty="0"/>
              <a:t> </a:t>
            </a:r>
            <a:r>
              <a:rPr lang="en-US" dirty="0" smtClean="0"/>
              <a:t>and </a:t>
            </a:r>
            <a:r>
              <a:rPr lang="en-US" b="1" dirty="0" smtClean="0"/>
              <a:t>data </a:t>
            </a:r>
            <a:r>
              <a:rPr lang="en-US" b="1" dirty="0"/>
              <a:t>structuring process</a:t>
            </a:r>
            <a:r>
              <a:rPr lang="en-US" dirty="0"/>
              <a:t>, data is </a:t>
            </a:r>
            <a:r>
              <a:rPr lang="en-US" b="1" dirty="0"/>
              <a:t>slow</a:t>
            </a:r>
            <a:r>
              <a:rPr lang="en-US" dirty="0"/>
              <a:t> to move into the </a:t>
            </a:r>
            <a:r>
              <a:rPr lang="en-US" b="1" dirty="0"/>
              <a:t>EDW</a:t>
            </a:r>
            <a:r>
              <a:rPr lang="en-US" dirty="0"/>
              <a:t>, and the data schema is slow to change</a:t>
            </a:r>
            <a:r>
              <a:rPr lang="en-US" dirty="0" smtClean="0"/>
              <a:t>.</a:t>
            </a:r>
          </a:p>
          <a:p>
            <a:r>
              <a:rPr lang="en-US" dirty="0" smtClean="0"/>
              <a:t>Departmental data warehouses, some of which may be forced into existing schemas to enable BI and creation of OLAP cubes.</a:t>
            </a:r>
          </a:p>
          <a:p>
            <a:r>
              <a:rPr lang="en-US" dirty="0" smtClean="0"/>
              <a:t>EDW has limitation on non-production environmental data </a:t>
            </a:r>
            <a:r>
              <a:rPr lang="en-US" dirty="0" smtClean="0">
                <a:sym typeface="Wingdings" panose="05000000000000000000" pitchFamily="2" charset="2"/>
              </a:rPr>
              <a:t> unstructured data.</a:t>
            </a:r>
          </a:p>
          <a:p>
            <a:r>
              <a:rPr lang="en-US" dirty="0" smtClean="0">
                <a:sym typeface="Wingdings" panose="05000000000000000000" pitchFamily="2" charset="2"/>
              </a:rPr>
              <a:t>Typical data architectures</a:t>
            </a:r>
          </a:p>
          <a:p>
            <a:pPr lvl="1"/>
            <a:r>
              <a:rPr lang="en-US" dirty="0" smtClean="0">
                <a:sym typeface="Wingdings" panose="05000000000000000000" pitchFamily="2" charset="2"/>
              </a:rPr>
              <a:t>Designed for storing and processing  critical data</a:t>
            </a:r>
          </a:p>
          <a:p>
            <a:pPr lvl="1"/>
            <a:r>
              <a:rPr lang="en-US" dirty="0" smtClean="0">
                <a:sym typeface="Wingdings" panose="05000000000000000000" pitchFamily="2" charset="2"/>
              </a:rPr>
              <a:t>Supporting enterprise applications</a:t>
            </a:r>
          </a:p>
          <a:p>
            <a:pPr lvl="1"/>
            <a:r>
              <a:rPr lang="en-US" dirty="0" smtClean="0">
                <a:sym typeface="Wingdings" panose="05000000000000000000" pitchFamily="2" charset="2"/>
              </a:rPr>
              <a:t>Enabling corporate reporting activities like reports, dashboards, </a:t>
            </a:r>
            <a:r>
              <a:rPr lang="en-US" dirty="0" err="1" smtClean="0">
                <a:sym typeface="Wingdings" panose="05000000000000000000" pitchFamily="2" charset="2"/>
              </a:rPr>
              <a:t>etc</a:t>
            </a:r>
            <a:endParaRPr lang="en-US" dirty="0" smtClean="0">
              <a:sym typeface="Wingdings" panose="05000000000000000000" pitchFamily="2" charset="2"/>
            </a:endParaRPr>
          </a:p>
          <a:p>
            <a:r>
              <a:rPr lang="en-US" dirty="0" smtClean="0"/>
              <a:t>Typical data architecture inhibits data exploration and more sophisticated analysis.</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26</a:t>
            </a:fld>
            <a:endParaRPr lang="en-US" dirty="0"/>
          </a:p>
        </p:txBody>
      </p:sp>
    </p:spTree>
    <p:extLst>
      <p:ext uri="{BB962C8B-B14F-4D97-AF65-F5344CB8AC3E}">
        <p14:creationId xmlns:p14="http://schemas.microsoft.com/office/powerpoint/2010/main" val="1393631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Traditional </a:t>
            </a:r>
            <a:r>
              <a:rPr lang="en-US" dirty="0"/>
              <a:t>data architectures have several additional </a:t>
            </a:r>
            <a:r>
              <a:rPr lang="en-US" dirty="0" smtClean="0"/>
              <a:t>implications for </a:t>
            </a:r>
            <a:r>
              <a:rPr lang="en-US" dirty="0"/>
              <a:t>data scientists</a:t>
            </a:r>
            <a:r>
              <a:rPr lang="en-US" dirty="0" smtClean="0"/>
              <a:t>.</a:t>
            </a:r>
          </a:p>
          <a:p>
            <a:pPr lvl="1"/>
            <a:r>
              <a:rPr lang="en-US" dirty="0"/>
              <a:t>High-value data is hard to reach and </a:t>
            </a:r>
            <a:r>
              <a:rPr lang="en-US" dirty="0" smtClean="0"/>
              <a:t>leverage and Predictive </a:t>
            </a:r>
            <a:r>
              <a:rPr lang="en-US" dirty="0"/>
              <a:t>analytics and data mining </a:t>
            </a:r>
            <a:r>
              <a:rPr lang="en-US" dirty="0" smtClean="0"/>
              <a:t>activities are </a:t>
            </a:r>
            <a:r>
              <a:rPr lang="en-US" dirty="0"/>
              <a:t>last in line for data</a:t>
            </a:r>
            <a:r>
              <a:rPr lang="en-US" dirty="0" smtClean="0"/>
              <a:t>.</a:t>
            </a:r>
          </a:p>
          <a:p>
            <a:pPr lvl="2"/>
            <a:r>
              <a:rPr lang="en-US" dirty="0"/>
              <a:t>EDWs are designed for central data management and reporting, those wanting data for analysis are generally prioritized after operational </a:t>
            </a:r>
            <a:r>
              <a:rPr lang="en-US" dirty="0" smtClean="0"/>
              <a:t>processes.</a:t>
            </a:r>
          </a:p>
          <a:p>
            <a:pPr lvl="1"/>
            <a:r>
              <a:rPr lang="en-US" dirty="0"/>
              <a:t>Data moves in batches from EDW to local analytical </a:t>
            </a:r>
            <a:r>
              <a:rPr lang="en-US" dirty="0" smtClean="0"/>
              <a:t>tools.</a:t>
            </a:r>
          </a:p>
          <a:p>
            <a:pPr lvl="2"/>
            <a:r>
              <a:rPr lang="en-US" dirty="0" smtClean="0"/>
              <a:t>Size of the dataset has limitation.</a:t>
            </a:r>
          </a:p>
          <a:p>
            <a:pPr lvl="1"/>
            <a:r>
              <a:rPr lang="en-US" dirty="0"/>
              <a:t>Data Science projects will remain isolated and ad hoc, rather than centrally </a:t>
            </a:r>
            <a:r>
              <a:rPr lang="en-US" dirty="0" smtClean="0"/>
              <a:t>managed.</a:t>
            </a:r>
          </a:p>
          <a:p>
            <a:pPr lvl="2"/>
            <a:r>
              <a:rPr lang="en-US" dirty="0" smtClean="0"/>
              <a:t>The </a:t>
            </a:r>
            <a:r>
              <a:rPr lang="en-US" dirty="0"/>
              <a:t>organization can never harness the power of advanced analytics in </a:t>
            </a:r>
            <a:r>
              <a:rPr lang="en-US" dirty="0" smtClean="0"/>
              <a:t>a scalable way.</a:t>
            </a:r>
          </a:p>
          <a:p>
            <a:pPr lvl="2"/>
            <a:r>
              <a:rPr lang="en-US" dirty="0"/>
              <a:t>Data Science projects will exist as nonstandard initiatives, which are frequently </a:t>
            </a:r>
            <a:r>
              <a:rPr lang="en-US" dirty="0" smtClean="0"/>
              <a:t>not aligned </a:t>
            </a:r>
            <a:r>
              <a:rPr lang="en-US" dirty="0"/>
              <a:t>with corporate business goals or </a:t>
            </a:r>
            <a:r>
              <a:rPr lang="en-US" dirty="0" smtClean="0"/>
              <a:t>strategy</a:t>
            </a:r>
          </a:p>
          <a:p>
            <a:r>
              <a:rPr lang="en-US" dirty="0"/>
              <a:t>O</a:t>
            </a:r>
            <a:r>
              <a:rPr lang="en-US" dirty="0" smtClean="0"/>
              <a:t>ne </a:t>
            </a:r>
            <a:r>
              <a:rPr lang="en-US" dirty="0"/>
              <a:t>solution to this problem is to </a:t>
            </a:r>
            <a:r>
              <a:rPr lang="en-US" dirty="0" smtClean="0"/>
              <a:t>introduce </a:t>
            </a:r>
            <a:r>
              <a:rPr lang="en-US" b="1" dirty="0" smtClean="0"/>
              <a:t>analytic </a:t>
            </a:r>
            <a:r>
              <a:rPr lang="en-US" b="1" dirty="0"/>
              <a:t>sandboxes</a:t>
            </a:r>
            <a:r>
              <a:rPr lang="en-US" dirty="0"/>
              <a:t> to enable data scientists to perform advanced analytics</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27</a:t>
            </a:fld>
            <a:endParaRPr lang="en-US" dirty="0"/>
          </a:p>
        </p:txBody>
      </p:sp>
    </p:spTree>
    <p:extLst>
      <p:ext uri="{BB962C8B-B14F-4D97-AF65-F5344CB8AC3E}">
        <p14:creationId xmlns:p14="http://schemas.microsoft.com/office/powerpoint/2010/main" val="1662106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p>
        </p:txBody>
      </p:sp>
      <p:sp>
        <p:nvSpPr>
          <p:cNvPr id="3" name="Content Placeholder 2"/>
          <p:cNvSpPr>
            <a:spLocks noGrp="1"/>
          </p:cNvSpPr>
          <p:nvPr>
            <p:ph idx="1"/>
          </p:nvPr>
        </p:nvSpPr>
        <p:spPr/>
        <p:txBody>
          <a:bodyPr>
            <a:normAutofit lnSpcReduction="10000"/>
          </a:bodyPr>
          <a:lstStyle/>
          <a:p>
            <a:r>
              <a:rPr lang="en-US" dirty="0"/>
              <a:t>Organizations and data collectors are realizing that the data they can gather from individuals </a:t>
            </a:r>
            <a:r>
              <a:rPr lang="en-US" dirty="0" smtClean="0"/>
              <a:t>contains intrinsic value.</a:t>
            </a:r>
          </a:p>
          <a:p>
            <a:r>
              <a:rPr lang="en-US" b="1" dirty="0"/>
              <a:t>As this new digital economy continues </a:t>
            </a:r>
            <a:r>
              <a:rPr lang="en-US" b="1" dirty="0" smtClean="0"/>
              <a:t>to </a:t>
            </a:r>
            <a:r>
              <a:rPr lang="en-US" b="1" dirty="0"/>
              <a:t>evolve, the market sees the introduction of data vendors and data cleaners that use </a:t>
            </a:r>
            <a:r>
              <a:rPr lang="en-US" b="1" dirty="0" smtClean="0"/>
              <a:t>crowdsourcing </a:t>
            </a:r>
            <a:r>
              <a:rPr lang="en-US" b="1" dirty="0"/>
              <a:t>to test the outcomes of machine learning techniques</a:t>
            </a:r>
            <a:r>
              <a:rPr lang="en-US" b="1" dirty="0" smtClean="0"/>
              <a:t>.</a:t>
            </a:r>
          </a:p>
          <a:p>
            <a:r>
              <a:rPr lang="en-US" dirty="0"/>
              <a:t>Other </a:t>
            </a:r>
            <a:r>
              <a:rPr lang="en-US" dirty="0" smtClean="0"/>
              <a:t>vendors offer </a:t>
            </a:r>
            <a:r>
              <a:rPr lang="en-US" dirty="0"/>
              <a:t>added value by </a:t>
            </a:r>
            <a:r>
              <a:rPr lang="en-US" b="1" dirty="0"/>
              <a:t>repackaging open source tools </a:t>
            </a:r>
            <a:r>
              <a:rPr lang="en-US" dirty="0"/>
              <a:t>in a simpler way and bringing the tools to </a:t>
            </a:r>
            <a:r>
              <a:rPr lang="en-US" dirty="0" smtClean="0"/>
              <a:t>market. </a:t>
            </a:r>
            <a:r>
              <a:rPr lang="en-US" dirty="0" smtClean="0">
                <a:sym typeface="Wingdings" panose="05000000000000000000" pitchFamily="2" charset="2"/>
              </a:rPr>
              <a:t> </a:t>
            </a:r>
            <a:r>
              <a:rPr lang="en-US" dirty="0" err="1" smtClean="0">
                <a:sym typeface="Wingdings" panose="05000000000000000000" pitchFamily="2" charset="2"/>
              </a:rPr>
              <a:t>cloudera</a:t>
            </a:r>
            <a:r>
              <a:rPr lang="en-US" dirty="0" smtClean="0">
                <a:sym typeface="Wingdings" panose="05000000000000000000" pitchFamily="2" charset="2"/>
              </a:rPr>
              <a:t>, Hortonworks, etc.</a:t>
            </a:r>
          </a:p>
          <a:p>
            <a:r>
              <a:rPr lang="en-US" b="1" dirty="0" smtClean="0">
                <a:sym typeface="Wingdings" panose="05000000000000000000" pitchFamily="2" charset="2"/>
              </a:rPr>
              <a:t>Data Devices</a:t>
            </a:r>
          </a:p>
          <a:p>
            <a:r>
              <a:rPr lang="en-US" b="1" dirty="0" smtClean="0">
                <a:sym typeface="Wingdings" panose="05000000000000000000" pitchFamily="2" charset="2"/>
              </a:rPr>
              <a:t>Data Collectors</a:t>
            </a:r>
          </a:p>
          <a:p>
            <a:r>
              <a:rPr lang="en-US" b="1" dirty="0" smtClean="0">
                <a:sym typeface="Wingdings" panose="05000000000000000000" pitchFamily="2" charset="2"/>
              </a:rPr>
              <a:t>Data Aggregators</a:t>
            </a:r>
          </a:p>
          <a:p>
            <a:r>
              <a:rPr lang="en-US" b="1" dirty="0" smtClean="0">
                <a:sym typeface="Wingdings" panose="05000000000000000000" pitchFamily="2" charset="2"/>
              </a:rPr>
              <a:t>Data Users and Buyers</a:t>
            </a:r>
          </a:p>
          <a:p>
            <a:endParaRPr lang="en-US" dirty="0" smtClean="0"/>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28</a:t>
            </a:fld>
            <a:endParaRPr lang="en-US" dirty="0"/>
          </a:p>
        </p:txBody>
      </p:sp>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endParaRPr lang="en-US" dirty="0"/>
          </a:p>
        </p:txBody>
      </p:sp>
      <p:sp>
        <p:nvSpPr>
          <p:cNvPr id="3" name="Content Placeholder 2"/>
          <p:cNvSpPr>
            <a:spLocks noGrp="1"/>
          </p:cNvSpPr>
          <p:nvPr>
            <p:ph idx="1"/>
          </p:nvPr>
        </p:nvSpPr>
        <p:spPr/>
        <p:txBody>
          <a:bodyPr>
            <a:normAutofit/>
          </a:bodyPr>
          <a:lstStyle/>
          <a:p>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29</a:t>
            </a:fld>
            <a:endParaRPr lang="en-US" dirty="0"/>
          </a:p>
        </p:txBody>
      </p:sp>
      <p:pic>
        <p:nvPicPr>
          <p:cNvPr id="1026" name="Picture 2" descr="C:\Users\admin\Pictures\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80" y="1239726"/>
            <a:ext cx="10174287"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146220"/>
            <a:ext cx="10431888" cy="532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Data Analytical Talent</a:t>
            </a:r>
          </a:p>
          <a:p>
            <a:pPr lvl="2"/>
            <a:r>
              <a:rPr lang="en-US" dirty="0" smtClean="0"/>
              <a:t>Combination </a:t>
            </a:r>
            <a:r>
              <a:rPr lang="en-US" dirty="0"/>
              <a:t>of skills to handle raw, unstructured data and to apply complex analytical techniques </a:t>
            </a:r>
            <a:r>
              <a:rPr lang="en-US" dirty="0" smtClean="0"/>
              <a:t>at massive scale.</a:t>
            </a:r>
          </a:p>
          <a:p>
            <a:pPr lvl="2"/>
            <a:r>
              <a:rPr lang="en-US" dirty="0" smtClean="0"/>
              <a:t>Skills required in mathematics, statistics and machine learning (training is required)</a:t>
            </a:r>
          </a:p>
          <a:p>
            <a:pPr lvl="2"/>
            <a:r>
              <a:rPr lang="en-US" dirty="0" smtClean="0"/>
              <a:t>Analytics sandbox or workspace</a:t>
            </a:r>
          </a:p>
          <a:p>
            <a:pPr lvl="2"/>
            <a:r>
              <a:rPr lang="en-US" dirty="0"/>
              <a:t>Examples: statisticians, economists, </a:t>
            </a:r>
            <a:r>
              <a:rPr lang="en-US" dirty="0" smtClean="0"/>
              <a:t>mathematicians and new role of data scientist.</a:t>
            </a:r>
          </a:p>
          <a:p>
            <a:pPr lvl="1"/>
            <a:r>
              <a:rPr lang="en-US" dirty="0" smtClean="0"/>
              <a:t>Data Survey Professionals</a:t>
            </a:r>
          </a:p>
          <a:p>
            <a:pPr lvl="2"/>
            <a:r>
              <a:rPr lang="en-US" dirty="0" smtClean="0"/>
              <a:t>These persons has </a:t>
            </a:r>
            <a:r>
              <a:rPr lang="en-US" dirty="0"/>
              <a:t>less technical depth but has a basic knowledge </a:t>
            </a:r>
            <a:r>
              <a:rPr lang="en-US" dirty="0" smtClean="0"/>
              <a:t>of statistics </a:t>
            </a:r>
            <a:r>
              <a:rPr lang="en-US" dirty="0"/>
              <a:t>or machine </a:t>
            </a:r>
            <a:r>
              <a:rPr lang="en-US" dirty="0" smtClean="0"/>
              <a:t>learning.</a:t>
            </a:r>
          </a:p>
          <a:p>
            <a:pPr lvl="2"/>
            <a:r>
              <a:rPr lang="en-US" dirty="0"/>
              <a:t>D</a:t>
            </a:r>
            <a:r>
              <a:rPr lang="en-US" dirty="0" smtClean="0"/>
              <a:t>efine </a:t>
            </a:r>
            <a:r>
              <a:rPr lang="en-US" dirty="0"/>
              <a:t>key questions that can be answered using advanced </a:t>
            </a:r>
            <a:r>
              <a:rPr lang="en-US" dirty="0" smtClean="0"/>
              <a:t>analytics.</a:t>
            </a:r>
          </a:p>
          <a:p>
            <a:pPr lvl="2"/>
            <a:r>
              <a:rPr lang="en-US" dirty="0"/>
              <a:t>These people tend to have a base knowledge of working with data, or an appreciation for some of the </a:t>
            </a:r>
            <a:r>
              <a:rPr lang="en-US" dirty="0" smtClean="0"/>
              <a:t>work being </a:t>
            </a:r>
            <a:r>
              <a:rPr lang="en-US" dirty="0"/>
              <a:t>performed by data </a:t>
            </a:r>
            <a:r>
              <a:rPr lang="en-US" dirty="0" smtClean="0"/>
              <a:t>scientists</a:t>
            </a:r>
          </a:p>
          <a:p>
            <a:pPr lvl="2"/>
            <a:r>
              <a:rPr lang="en-US" dirty="0" smtClean="0"/>
              <a:t>Example: </a:t>
            </a:r>
            <a:r>
              <a:rPr lang="en-US" dirty="0"/>
              <a:t>financial analysts, market research analysts, life scientists, operations managers, and </a:t>
            </a:r>
            <a:r>
              <a:rPr lang="en-US" dirty="0" smtClean="0"/>
              <a:t>business and </a:t>
            </a:r>
            <a:r>
              <a:rPr lang="en-US" dirty="0"/>
              <a:t>functional managers</a:t>
            </a:r>
            <a:endParaRPr lang="en-US" dirty="0" smtClean="0"/>
          </a:p>
          <a:p>
            <a:pPr lvl="1"/>
            <a:r>
              <a:rPr lang="en-US" dirty="0" smtClean="0"/>
              <a:t>Technology and Data Enablers</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30</a:t>
            </a:fld>
            <a:endParaRPr lang="en-US" dirty="0"/>
          </a:p>
        </p:txBody>
      </p:sp>
    </p:spTree>
    <p:extLst>
      <p:ext uri="{BB962C8B-B14F-4D97-AF65-F5344CB8AC3E}">
        <p14:creationId xmlns:p14="http://schemas.microsoft.com/office/powerpoint/2010/main" val="3568852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Technology and Data Enablers</a:t>
            </a:r>
          </a:p>
          <a:p>
            <a:pPr lvl="2"/>
            <a:r>
              <a:rPr lang="en-US" dirty="0" smtClean="0"/>
              <a:t>This group represents </a:t>
            </a:r>
            <a:r>
              <a:rPr lang="en-US" dirty="0"/>
              <a:t>people providing technical expertise to support analytical projects</a:t>
            </a:r>
            <a:r>
              <a:rPr lang="en-US" dirty="0" smtClean="0"/>
              <a:t>,</a:t>
            </a:r>
          </a:p>
          <a:p>
            <a:pPr lvl="3"/>
            <a:r>
              <a:rPr lang="en-US" dirty="0"/>
              <a:t>P</a:t>
            </a:r>
            <a:r>
              <a:rPr lang="en-US" dirty="0" smtClean="0"/>
              <a:t>rovisioning and administrating </a:t>
            </a:r>
            <a:r>
              <a:rPr lang="en-US" dirty="0"/>
              <a:t>analytical </a:t>
            </a:r>
            <a:r>
              <a:rPr lang="en-US" dirty="0" smtClean="0"/>
              <a:t>sandboxes</a:t>
            </a:r>
          </a:p>
          <a:p>
            <a:pPr lvl="3"/>
            <a:r>
              <a:rPr lang="en-US" dirty="0"/>
              <a:t>M</a:t>
            </a:r>
            <a:r>
              <a:rPr lang="en-US" dirty="0" smtClean="0"/>
              <a:t>anaging </a:t>
            </a:r>
            <a:r>
              <a:rPr lang="en-US" dirty="0"/>
              <a:t>large-scale data architectures that enable </a:t>
            </a:r>
            <a:r>
              <a:rPr lang="en-US" dirty="0" smtClean="0"/>
              <a:t>widespread analytics</a:t>
            </a:r>
          </a:p>
          <a:p>
            <a:pPr lvl="2"/>
            <a:r>
              <a:rPr lang="en-US" dirty="0"/>
              <a:t>This role requires skills related to computer engineering</a:t>
            </a:r>
            <a:r>
              <a:rPr lang="en-US" dirty="0" smtClean="0"/>
              <a:t>, programming</a:t>
            </a:r>
            <a:r>
              <a:rPr lang="en-US" dirty="0"/>
              <a:t>, and database administration</a:t>
            </a:r>
            <a:r>
              <a:rPr lang="en-US" dirty="0" smtClean="0"/>
              <a:t>.</a:t>
            </a:r>
          </a:p>
          <a:p>
            <a:r>
              <a:rPr lang="en-US" dirty="0"/>
              <a:t>These three groups must work together closely to solve complex Big Data </a:t>
            </a:r>
            <a:r>
              <a:rPr lang="en-US" dirty="0" smtClean="0"/>
              <a:t>challenges.</a:t>
            </a:r>
          </a:p>
          <a:p>
            <a:r>
              <a:rPr lang="en-US" dirty="0"/>
              <a:t>There are three recurring sets of activities that data scientists perform</a:t>
            </a:r>
            <a:r>
              <a:rPr lang="en-US" dirty="0" smtClean="0"/>
              <a:t>:</a:t>
            </a:r>
          </a:p>
          <a:p>
            <a:pPr lvl="1"/>
            <a:r>
              <a:rPr lang="en-US" dirty="0"/>
              <a:t>Reframe business challenges as analytics </a:t>
            </a:r>
            <a:r>
              <a:rPr lang="en-US" dirty="0" smtClean="0"/>
              <a:t>challenges.</a:t>
            </a:r>
          </a:p>
          <a:p>
            <a:pPr lvl="1"/>
            <a:r>
              <a:rPr lang="en-US" dirty="0"/>
              <a:t>Design, implement, and deploy statistical models and data mining techniques on Big Data</a:t>
            </a:r>
            <a:r>
              <a:rPr lang="en-US" dirty="0" smtClean="0"/>
              <a:t>.</a:t>
            </a:r>
          </a:p>
          <a:p>
            <a:pPr lvl="1"/>
            <a:r>
              <a:rPr lang="en-US" dirty="0"/>
              <a:t>Develop insights that lead to actionable </a:t>
            </a:r>
            <a:r>
              <a:rPr lang="en-US" dirty="0" smtClean="0"/>
              <a:t>recommendations.</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31</a:t>
            </a:fld>
            <a:endParaRPr lang="en-US" dirty="0"/>
          </a:p>
        </p:txBody>
      </p:sp>
    </p:spTree>
    <p:extLst>
      <p:ext uri="{BB962C8B-B14F-4D97-AF65-F5344CB8AC3E}">
        <p14:creationId xmlns:p14="http://schemas.microsoft.com/office/powerpoint/2010/main" val="2790505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smtClean="0"/>
              <a:t>There </a:t>
            </a:r>
            <a:r>
              <a:rPr lang="en-US" dirty="0"/>
              <a:t>are three recurring sets of activities that data scientists perform</a:t>
            </a:r>
            <a:r>
              <a:rPr lang="en-US" dirty="0" smtClean="0"/>
              <a:t>:</a:t>
            </a:r>
          </a:p>
          <a:p>
            <a:pPr lvl="1"/>
            <a:r>
              <a:rPr lang="en-US" dirty="0"/>
              <a:t>Reframe business challenges as analytics </a:t>
            </a:r>
            <a:r>
              <a:rPr lang="en-US" dirty="0" smtClean="0"/>
              <a:t>challenges.</a:t>
            </a:r>
          </a:p>
          <a:p>
            <a:pPr lvl="2"/>
            <a:r>
              <a:rPr lang="en-US" dirty="0"/>
              <a:t>skill to diagnose </a:t>
            </a:r>
            <a:r>
              <a:rPr lang="en-US" dirty="0" smtClean="0"/>
              <a:t>business problems</a:t>
            </a:r>
          </a:p>
          <a:p>
            <a:pPr lvl="1"/>
            <a:r>
              <a:rPr lang="en-US" dirty="0"/>
              <a:t>Design, implement, and deploy statistical models and data mining techniques on Big Data</a:t>
            </a:r>
            <a:r>
              <a:rPr lang="en-US" dirty="0" smtClean="0"/>
              <a:t>.</a:t>
            </a:r>
          </a:p>
          <a:p>
            <a:pPr lvl="2"/>
            <a:r>
              <a:rPr lang="en-US" dirty="0"/>
              <a:t>applying complex or advanced analytical methods to a variety of business problems </a:t>
            </a:r>
            <a:r>
              <a:rPr lang="en-US" dirty="0" smtClean="0"/>
              <a:t>using data</a:t>
            </a:r>
          </a:p>
          <a:p>
            <a:pPr lvl="1"/>
            <a:r>
              <a:rPr lang="en-US" dirty="0"/>
              <a:t>Develop insights that lead to actionable </a:t>
            </a:r>
            <a:r>
              <a:rPr lang="en-US" dirty="0" smtClean="0"/>
              <a:t>recommendations.</a:t>
            </a:r>
          </a:p>
          <a:p>
            <a:pPr lvl="2"/>
            <a:r>
              <a:rPr lang="en-US" dirty="0"/>
              <a:t>it </a:t>
            </a:r>
            <a:r>
              <a:rPr lang="en-US" dirty="0" smtClean="0"/>
              <a:t>is important </a:t>
            </a:r>
            <a:r>
              <a:rPr lang="en-US" dirty="0"/>
              <a:t>to learn how to draw insights out of the data and communicate them effectively.</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32</a:t>
            </a:fld>
            <a:endParaRPr lang="en-US" dirty="0"/>
          </a:p>
        </p:txBody>
      </p:sp>
    </p:spTree>
    <p:extLst>
      <p:ext uri="{BB962C8B-B14F-4D97-AF65-F5344CB8AC3E}">
        <p14:creationId xmlns:p14="http://schemas.microsoft.com/office/powerpoint/2010/main" val="2331333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a:t>Data scientists are generally thought of as having five main sets of skills and behavioral </a:t>
            </a:r>
            <a:r>
              <a:rPr lang="en-US" dirty="0" smtClean="0"/>
              <a:t>characteristics:</a:t>
            </a:r>
          </a:p>
          <a:p>
            <a:pPr lvl="1"/>
            <a:r>
              <a:rPr lang="en-US" dirty="0"/>
              <a:t>Quantitative </a:t>
            </a:r>
            <a:r>
              <a:rPr lang="en-US" dirty="0" smtClean="0"/>
              <a:t>skill</a:t>
            </a:r>
          </a:p>
          <a:p>
            <a:pPr lvl="2"/>
            <a:r>
              <a:rPr lang="en-US" dirty="0" smtClean="0"/>
              <a:t>Mathematics and Statistics</a:t>
            </a:r>
          </a:p>
          <a:p>
            <a:pPr lvl="1"/>
            <a:r>
              <a:rPr lang="en-US" dirty="0"/>
              <a:t>Technical </a:t>
            </a:r>
            <a:r>
              <a:rPr lang="en-US" dirty="0" smtClean="0"/>
              <a:t>aptitude</a:t>
            </a:r>
          </a:p>
          <a:p>
            <a:pPr lvl="2"/>
            <a:r>
              <a:rPr lang="en-US" dirty="0" smtClean="0"/>
              <a:t>Programming skills, machine learning</a:t>
            </a:r>
          </a:p>
          <a:p>
            <a:pPr lvl="1"/>
            <a:r>
              <a:rPr lang="en-US" dirty="0"/>
              <a:t>Skeptical mind-set and critical </a:t>
            </a:r>
            <a:r>
              <a:rPr lang="en-US" dirty="0" smtClean="0"/>
              <a:t>thinking</a:t>
            </a:r>
          </a:p>
          <a:p>
            <a:pPr lvl="2"/>
            <a:r>
              <a:rPr lang="en-US" dirty="0" smtClean="0"/>
              <a:t>Can examine the work critically </a:t>
            </a:r>
          </a:p>
          <a:p>
            <a:pPr lvl="1"/>
            <a:r>
              <a:rPr lang="en-US" dirty="0"/>
              <a:t>Curious and </a:t>
            </a:r>
            <a:r>
              <a:rPr lang="en-US" dirty="0" smtClean="0"/>
              <a:t>creative</a:t>
            </a:r>
          </a:p>
          <a:p>
            <a:pPr lvl="2"/>
            <a:r>
              <a:rPr lang="en-US" dirty="0" smtClean="0"/>
              <a:t>Finding creative ways to solve problems</a:t>
            </a:r>
          </a:p>
          <a:p>
            <a:pPr lvl="1"/>
            <a:r>
              <a:rPr lang="en-US" dirty="0"/>
              <a:t>Communicative and </a:t>
            </a:r>
            <a:r>
              <a:rPr lang="en-US" dirty="0" smtClean="0"/>
              <a:t>collaborative</a:t>
            </a:r>
          </a:p>
          <a:p>
            <a:pPr lvl="2"/>
            <a:r>
              <a:rPr lang="en-US" dirty="0" smtClean="0"/>
              <a:t>Able to articulate business value in clear and collaboratively work with other groups </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33</a:t>
            </a:fld>
            <a:endParaRPr lang="en-US" dirty="0"/>
          </a:p>
        </p:txBody>
      </p:sp>
      <p:pic>
        <p:nvPicPr>
          <p:cNvPr id="2050" name="Picture 2" descr="C:\Users\admin\Pictures\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1651915"/>
            <a:ext cx="4524375" cy="35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93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200" dirty="0"/>
              <a:t>Data science projects </a:t>
            </a:r>
            <a:r>
              <a:rPr lang="en-US" sz="3200" b="1" dirty="0"/>
              <a:t>differ</a:t>
            </a:r>
            <a:r>
              <a:rPr lang="en-US" sz="3200" dirty="0"/>
              <a:t> from </a:t>
            </a:r>
            <a:r>
              <a:rPr lang="en-US" sz="3200" b="1" dirty="0"/>
              <a:t>BI projects</a:t>
            </a:r>
          </a:p>
          <a:p>
            <a:pPr lvl="1"/>
            <a:r>
              <a:rPr lang="en-US" sz="2800" dirty="0"/>
              <a:t>More exploratory in nature</a:t>
            </a:r>
          </a:p>
          <a:p>
            <a:pPr lvl="1"/>
            <a:r>
              <a:rPr lang="en-US" sz="2800" dirty="0"/>
              <a:t>Critical to have a project process</a:t>
            </a:r>
          </a:p>
          <a:p>
            <a:pPr lvl="1"/>
            <a:r>
              <a:rPr lang="en-US" sz="2800" dirty="0"/>
              <a:t>Participants should be thorough and rigorous</a:t>
            </a:r>
          </a:p>
          <a:p>
            <a:r>
              <a:rPr lang="en-US" sz="3200" dirty="0"/>
              <a:t>Break large projects into smaller pieces</a:t>
            </a:r>
          </a:p>
          <a:p>
            <a:r>
              <a:rPr lang="en-US" sz="3200" dirty="0"/>
              <a:t>Spend time to plan and scope the work</a:t>
            </a:r>
          </a:p>
          <a:p>
            <a:r>
              <a:rPr lang="en-US" sz="3200" dirty="0"/>
              <a:t>Documenting adds rigor and credibility</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34</a:t>
            </a:fld>
            <a:endParaRPr lang="en-US" dirty="0"/>
          </a:p>
        </p:txBody>
      </p:sp>
    </p:spTree>
    <p:extLst>
      <p:ext uri="{BB962C8B-B14F-4D97-AF65-F5344CB8AC3E}">
        <p14:creationId xmlns:p14="http://schemas.microsoft.com/office/powerpoint/2010/main" val="2362419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Data </a:t>
            </a:r>
            <a:r>
              <a:rPr lang="en-US" dirty="0"/>
              <a:t>Analytics Lifecycle Overview</a:t>
            </a:r>
          </a:p>
          <a:p>
            <a:r>
              <a:rPr lang="en-US" dirty="0"/>
              <a:t>Phase 1: Discovery</a:t>
            </a:r>
          </a:p>
          <a:p>
            <a:r>
              <a:rPr lang="en-US" dirty="0"/>
              <a:t>Phase 2: Data Preparation</a:t>
            </a:r>
          </a:p>
          <a:p>
            <a:r>
              <a:rPr lang="en-US" dirty="0"/>
              <a:t>Phase 3: Model Planning</a:t>
            </a:r>
          </a:p>
          <a:p>
            <a:r>
              <a:rPr lang="en-US" dirty="0"/>
              <a:t>Phase 4: Model Building</a:t>
            </a:r>
          </a:p>
          <a:p>
            <a:r>
              <a:rPr lang="en-US" dirty="0"/>
              <a:t>Phase 5: Communicate Results</a:t>
            </a:r>
          </a:p>
          <a:p>
            <a:r>
              <a:rPr lang="en-US" dirty="0"/>
              <a:t>Phase 6: Operationalize</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35</a:t>
            </a:fld>
            <a:endParaRPr lang="en-US" dirty="0"/>
          </a:p>
        </p:txBody>
      </p:sp>
    </p:spTree>
    <p:extLst>
      <p:ext uri="{BB962C8B-B14F-4D97-AF65-F5344CB8AC3E}">
        <p14:creationId xmlns:p14="http://schemas.microsoft.com/office/powerpoint/2010/main" val="4153760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The data analytic lifecycle is designed for </a:t>
            </a:r>
            <a:r>
              <a:rPr lang="en-US" b="1" dirty="0"/>
              <a:t>Big Data problems</a:t>
            </a:r>
            <a:r>
              <a:rPr lang="en-US" dirty="0"/>
              <a:t> and </a:t>
            </a:r>
            <a:r>
              <a:rPr lang="en-US" b="1" dirty="0"/>
              <a:t>data science projects</a:t>
            </a:r>
          </a:p>
          <a:p>
            <a:r>
              <a:rPr lang="en-US" dirty="0"/>
              <a:t>With six phases the project work can </a:t>
            </a:r>
            <a:r>
              <a:rPr lang="en-US" b="1" dirty="0"/>
              <a:t>occur in several phases </a:t>
            </a:r>
            <a:r>
              <a:rPr lang="en-US" b="1" dirty="0" smtClean="0"/>
              <a:t>simultaneously</a:t>
            </a:r>
            <a:r>
              <a:rPr lang="en-US" dirty="0" smtClean="0"/>
              <a:t>.</a:t>
            </a:r>
          </a:p>
          <a:p>
            <a:r>
              <a:rPr lang="en-US" dirty="0"/>
              <a:t>For most phases in the lifecycle</a:t>
            </a:r>
            <a:r>
              <a:rPr lang="en-US" dirty="0" smtClean="0"/>
              <a:t>, the </a:t>
            </a:r>
            <a:r>
              <a:rPr lang="en-US" dirty="0"/>
              <a:t>movement can be either </a:t>
            </a:r>
            <a:r>
              <a:rPr lang="en-US" b="1" dirty="0"/>
              <a:t>forward</a:t>
            </a:r>
            <a:r>
              <a:rPr lang="en-US" dirty="0"/>
              <a:t> or </a:t>
            </a:r>
            <a:r>
              <a:rPr lang="en-US" b="1" dirty="0" smtClean="0"/>
              <a:t>backward</a:t>
            </a:r>
            <a:r>
              <a:rPr lang="en-US" dirty="0" smtClean="0"/>
              <a:t>.</a:t>
            </a:r>
            <a:endParaRPr lang="en-US" dirty="0"/>
          </a:p>
          <a:p>
            <a:r>
              <a:rPr lang="en-US" dirty="0"/>
              <a:t>The cycle is iterative to portray a real project</a:t>
            </a:r>
          </a:p>
          <a:p>
            <a:r>
              <a:rPr lang="en-US" dirty="0"/>
              <a:t>Work can return to earlier phases as new information is uncovered</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36</a:t>
            </a:fld>
            <a:endParaRPr lang="en-US" dirty="0"/>
          </a:p>
        </p:txBody>
      </p:sp>
    </p:spTree>
    <p:extLst>
      <p:ext uri="{BB962C8B-B14F-4D97-AF65-F5344CB8AC3E}">
        <p14:creationId xmlns:p14="http://schemas.microsoft.com/office/powerpoint/2010/main" val="2899730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b="1" dirty="0"/>
              <a:t>Key Roles for a Successful Analytics </a:t>
            </a:r>
            <a:r>
              <a:rPr lang="en-US" b="1" dirty="0" smtClean="0"/>
              <a:t>Project:</a:t>
            </a:r>
          </a:p>
          <a:p>
            <a:r>
              <a:rPr lang="en-US" dirty="0" smtClean="0"/>
              <a:t>There </a:t>
            </a:r>
            <a:r>
              <a:rPr lang="en-US" dirty="0"/>
              <a:t>are actually </a:t>
            </a:r>
            <a:r>
              <a:rPr lang="en-US" b="1" dirty="0"/>
              <a:t>seven key roles </a:t>
            </a:r>
            <a:r>
              <a:rPr lang="en-US" dirty="0"/>
              <a:t>that need to be fulfilled for a high-functioning data science </a:t>
            </a:r>
            <a:r>
              <a:rPr lang="en-US" dirty="0" smtClean="0"/>
              <a:t>team to </a:t>
            </a:r>
            <a:r>
              <a:rPr lang="en-US" dirty="0"/>
              <a:t>execute analytic projects </a:t>
            </a:r>
            <a:r>
              <a:rPr lang="en-US" b="1" dirty="0"/>
              <a:t>successfully</a:t>
            </a:r>
            <a:r>
              <a:rPr lang="en-US" dirty="0" smtClean="0"/>
              <a:t>.</a:t>
            </a:r>
          </a:p>
          <a:p>
            <a:r>
              <a:rPr lang="en-US" dirty="0" smtClean="0"/>
              <a:t>Fewer </a:t>
            </a:r>
            <a:r>
              <a:rPr lang="en-US" dirty="0"/>
              <a:t>or more people can accomplish </a:t>
            </a:r>
            <a:r>
              <a:rPr lang="en-US" dirty="0" smtClean="0"/>
              <a:t>the work </a:t>
            </a:r>
            <a:r>
              <a:rPr lang="en-US" dirty="0"/>
              <a:t>depending </a:t>
            </a:r>
            <a:r>
              <a:rPr lang="en-US" dirty="0" smtClean="0"/>
              <a:t>on</a:t>
            </a:r>
          </a:p>
          <a:p>
            <a:pPr lvl="1"/>
            <a:r>
              <a:rPr lang="en-US" dirty="0" smtClean="0"/>
              <a:t>The </a:t>
            </a:r>
            <a:r>
              <a:rPr lang="en-US" dirty="0"/>
              <a:t>scope of the </a:t>
            </a:r>
            <a:r>
              <a:rPr lang="en-US" dirty="0" smtClean="0"/>
              <a:t>project</a:t>
            </a:r>
          </a:p>
          <a:p>
            <a:pPr lvl="1"/>
            <a:r>
              <a:rPr lang="en-US" dirty="0"/>
              <a:t>T</a:t>
            </a:r>
            <a:r>
              <a:rPr lang="en-US" dirty="0" smtClean="0"/>
              <a:t>he </a:t>
            </a:r>
            <a:r>
              <a:rPr lang="en-US" dirty="0"/>
              <a:t>organizational </a:t>
            </a:r>
            <a:r>
              <a:rPr lang="en-US" dirty="0" smtClean="0"/>
              <a:t>structure</a:t>
            </a:r>
          </a:p>
          <a:p>
            <a:pPr lvl="1"/>
            <a:r>
              <a:rPr lang="en-US" dirty="0" smtClean="0"/>
              <a:t>The </a:t>
            </a:r>
            <a:r>
              <a:rPr lang="en-US" dirty="0"/>
              <a:t>skills of the </a:t>
            </a:r>
            <a:r>
              <a:rPr lang="en-US" dirty="0" smtClean="0"/>
              <a:t>participants</a:t>
            </a:r>
          </a:p>
          <a:p>
            <a:r>
              <a:rPr lang="en-US" dirty="0"/>
              <a:t>Example: seven roles may be fulfilled by only 3 </a:t>
            </a:r>
            <a:r>
              <a:rPr lang="en-US" dirty="0" smtClean="0"/>
              <a:t>people for small 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37</a:t>
            </a:fld>
            <a:endParaRPr lang="en-US" dirty="0"/>
          </a:p>
        </p:txBody>
      </p:sp>
    </p:spTree>
    <p:extLst>
      <p:ext uri="{BB962C8B-B14F-4D97-AF65-F5344CB8AC3E}">
        <p14:creationId xmlns:p14="http://schemas.microsoft.com/office/powerpoint/2010/main" val="1599772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Key Roles for a Successful Analytics </a:t>
            </a:r>
            <a:r>
              <a:rPr lang="en-US" dirty="0" smtClean="0"/>
              <a:t>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38</a:t>
            </a:fld>
            <a:endParaRPr lang="en-US" dirty="0"/>
          </a:p>
        </p:txBody>
      </p:sp>
      <p:pic>
        <p:nvPicPr>
          <p:cNvPr id="6" name="Picture 5"/>
          <p:cNvPicPr>
            <a:picLocks noChangeAspect="1"/>
          </p:cNvPicPr>
          <p:nvPr/>
        </p:nvPicPr>
        <p:blipFill>
          <a:blip r:embed="rId2"/>
          <a:stretch>
            <a:fillRect/>
          </a:stretch>
        </p:blipFill>
        <p:spPr>
          <a:xfrm>
            <a:off x="1687132" y="1700011"/>
            <a:ext cx="9491730" cy="4846064"/>
          </a:xfrm>
          <a:prstGeom prst="rect">
            <a:avLst/>
          </a:prstGeom>
        </p:spPr>
      </p:pic>
    </p:spTree>
    <p:extLst>
      <p:ext uri="{BB962C8B-B14F-4D97-AF65-F5344CB8AC3E}">
        <p14:creationId xmlns:p14="http://schemas.microsoft.com/office/powerpoint/2010/main" val="3042180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70000" lnSpcReduction="20000"/>
          </a:bodyPr>
          <a:lstStyle/>
          <a:p>
            <a:r>
              <a:rPr lang="en-US" dirty="0"/>
              <a:t>Business </a:t>
            </a:r>
            <a:r>
              <a:rPr lang="en-US" dirty="0" smtClean="0"/>
              <a:t>User</a:t>
            </a:r>
          </a:p>
          <a:p>
            <a:pPr lvl="1"/>
            <a:r>
              <a:rPr lang="en-US" dirty="0" smtClean="0"/>
              <a:t>understands </a:t>
            </a:r>
            <a:r>
              <a:rPr lang="en-US" dirty="0"/>
              <a:t>the domain </a:t>
            </a:r>
            <a:r>
              <a:rPr lang="en-US" dirty="0" smtClean="0"/>
              <a:t>area and usually benefits from the results</a:t>
            </a:r>
          </a:p>
          <a:p>
            <a:pPr lvl="1"/>
            <a:r>
              <a:rPr lang="en-US" dirty="0"/>
              <a:t>Usually a business analyst, line manager, </a:t>
            </a:r>
            <a:r>
              <a:rPr lang="en-US" dirty="0" smtClean="0"/>
              <a:t>or deep </a:t>
            </a:r>
            <a:r>
              <a:rPr lang="en-US" dirty="0"/>
              <a:t>subject matter expert in the project domain fulfills this role</a:t>
            </a:r>
          </a:p>
          <a:p>
            <a:r>
              <a:rPr lang="en-US" dirty="0"/>
              <a:t>Project Sponsor </a:t>
            </a:r>
          </a:p>
          <a:p>
            <a:pPr lvl="1"/>
            <a:r>
              <a:rPr lang="en-US" dirty="0" smtClean="0"/>
              <a:t>provides requirements</a:t>
            </a:r>
          </a:p>
          <a:p>
            <a:pPr lvl="1"/>
            <a:r>
              <a:rPr lang="en-US" dirty="0"/>
              <a:t>This person sets the priorities for </a:t>
            </a:r>
            <a:r>
              <a:rPr lang="en-US" dirty="0" smtClean="0"/>
              <a:t>the project </a:t>
            </a:r>
            <a:r>
              <a:rPr lang="en-US" dirty="0"/>
              <a:t>and clarifies the desired </a:t>
            </a:r>
            <a:r>
              <a:rPr lang="en-US" dirty="0" smtClean="0"/>
              <a:t>outputs.</a:t>
            </a:r>
          </a:p>
          <a:p>
            <a:r>
              <a:rPr lang="en-US" dirty="0" smtClean="0"/>
              <a:t>Project Manager </a:t>
            </a:r>
          </a:p>
          <a:p>
            <a:pPr lvl="1"/>
            <a:r>
              <a:rPr lang="en-US" dirty="0"/>
              <a:t>Ensures that key milestones and objectives are met on time and at the </a:t>
            </a:r>
            <a:r>
              <a:rPr lang="en-US" dirty="0" smtClean="0"/>
              <a:t>expected quality.</a:t>
            </a:r>
          </a:p>
          <a:p>
            <a:r>
              <a:rPr lang="en-US" dirty="0" smtClean="0"/>
              <a:t>Business Intelligence Analyst</a:t>
            </a:r>
          </a:p>
          <a:p>
            <a:pPr lvl="1"/>
            <a:r>
              <a:rPr lang="en-US" dirty="0" smtClean="0"/>
              <a:t>provides </a:t>
            </a:r>
            <a:r>
              <a:rPr lang="en-US" dirty="0"/>
              <a:t>business domain expertise based on deep understanding of the data, </a:t>
            </a:r>
            <a:r>
              <a:rPr lang="en-US" dirty="0" smtClean="0"/>
              <a:t>key </a:t>
            </a:r>
            <a:r>
              <a:rPr lang="en-US" dirty="0"/>
              <a:t>performance indicators (KPIs), key metrics, and business intelligence from a </a:t>
            </a:r>
            <a:r>
              <a:rPr lang="en-US" dirty="0" smtClean="0"/>
              <a:t>reporting perspective</a:t>
            </a:r>
            <a:endParaRPr lang="en-US" dirty="0"/>
          </a:p>
          <a:p>
            <a:r>
              <a:rPr lang="en-US" dirty="0"/>
              <a:t>Database Administrator (DBA</a:t>
            </a:r>
            <a:r>
              <a:rPr lang="en-US" dirty="0" smtClean="0"/>
              <a:t>)</a:t>
            </a:r>
          </a:p>
          <a:p>
            <a:pPr lvl="1"/>
            <a:r>
              <a:rPr lang="en-US" dirty="0" smtClean="0"/>
              <a:t>creates </a:t>
            </a:r>
            <a:r>
              <a:rPr lang="en-US" dirty="0"/>
              <a:t>DB environment</a:t>
            </a:r>
          </a:p>
          <a:p>
            <a:r>
              <a:rPr lang="en-US" dirty="0"/>
              <a:t>Data </a:t>
            </a:r>
            <a:r>
              <a:rPr lang="en-US" dirty="0" smtClean="0"/>
              <a:t>Engineer</a:t>
            </a:r>
          </a:p>
          <a:p>
            <a:pPr lvl="1"/>
            <a:r>
              <a:rPr lang="en-US" dirty="0" smtClean="0"/>
              <a:t>provides </a:t>
            </a:r>
            <a:r>
              <a:rPr lang="en-US" dirty="0"/>
              <a:t>technical skills, assists data management and extraction, supports analytic sandbox</a:t>
            </a:r>
          </a:p>
          <a:p>
            <a:r>
              <a:rPr lang="en-US" dirty="0">
                <a:solidFill>
                  <a:srgbClr val="FF0000"/>
                </a:solidFill>
              </a:rPr>
              <a:t>Data Scientist</a:t>
            </a:r>
            <a:r>
              <a:rPr lang="en-US" dirty="0"/>
              <a:t> </a:t>
            </a:r>
            <a:endParaRPr lang="en-US" dirty="0" smtClean="0"/>
          </a:p>
          <a:p>
            <a:pPr lvl="1"/>
            <a:r>
              <a:rPr lang="en-US" dirty="0" smtClean="0"/>
              <a:t>provides </a:t>
            </a:r>
            <a:r>
              <a:rPr lang="en-US" dirty="0"/>
              <a:t>analytic techniques and modeling</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39</a:t>
            </a:fld>
            <a:endParaRPr lang="en-US" dirty="0"/>
          </a:p>
        </p:txBody>
      </p:sp>
    </p:spTree>
    <p:extLst>
      <p:ext uri="{BB962C8B-B14F-4D97-AF65-F5344CB8AC3E}">
        <p14:creationId xmlns:p14="http://schemas.microsoft.com/office/powerpoint/2010/main" val="390886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a:t>
            </a:fld>
            <a:endParaRPr lang="en-US" dirty="0"/>
          </a:p>
        </p:txBody>
      </p:sp>
      <p:pic>
        <p:nvPicPr>
          <p:cNvPr id="4098" name="Picture 2" descr="http://1.bp.blogspot.com/-Yxn3FRTW_5s/Vhq79WTGecI/AAAAAAAAATY/svwhWFjnn9M/s64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96" y="1187204"/>
            <a:ext cx="10161431" cy="499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a:t>Background and Overview of Data Analytics </a:t>
            </a:r>
            <a:r>
              <a:rPr lang="en-US" dirty="0" smtClean="0"/>
              <a:t>Lifecycle</a:t>
            </a:r>
          </a:p>
          <a:p>
            <a:pPr lvl="1"/>
            <a:r>
              <a:rPr lang="en-US" dirty="0"/>
              <a:t>Data Analytics Lifecycle defines the analytics process and best practices </a:t>
            </a:r>
            <a:r>
              <a:rPr lang="en-US" b="1" dirty="0"/>
              <a:t>from discovery to project </a:t>
            </a:r>
            <a:r>
              <a:rPr lang="en-US" b="1" dirty="0" smtClean="0"/>
              <a:t>completion.</a:t>
            </a:r>
          </a:p>
          <a:p>
            <a:pPr lvl="1"/>
            <a:r>
              <a:rPr lang="en-US" dirty="0"/>
              <a:t>The lifecycle draws from </a:t>
            </a:r>
            <a:r>
              <a:rPr lang="en-US" b="1" dirty="0"/>
              <a:t>established methods </a:t>
            </a:r>
            <a:r>
              <a:rPr lang="en-US" dirty="0"/>
              <a:t>in the realm of data analytics and </a:t>
            </a:r>
            <a:r>
              <a:rPr lang="en-US" b="1" dirty="0" smtClean="0"/>
              <a:t>decision science</a:t>
            </a:r>
            <a:r>
              <a:rPr lang="en-US" dirty="0"/>
              <a:t>.</a:t>
            </a:r>
          </a:p>
          <a:p>
            <a:pPr lvl="1"/>
            <a:r>
              <a:rPr lang="en-US" dirty="0"/>
              <a:t>The Lifecycle employs aspects of</a:t>
            </a:r>
          </a:p>
          <a:p>
            <a:pPr lvl="2"/>
            <a:r>
              <a:rPr lang="en-US" dirty="0"/>
              <a:t>Scientific </a:t>
            </a:r>
            <a:r>
              <a:rPr lang="en-US" dirty="0" smtClean="0"/>
              <a:t>method</a:t>
            </a:r>
          </a:p>
          <a:p>
            <a:pPr lvl="3"/>
            <a:r>
              <a:rPr lang="en-US" dirty="0"/>
              <a:t>provides a solid </a:t>
            </a:r>
            <a:r>
              <a:rPr lang="en-US" b="1" dirty="0"/>
              <a:t>framework</a:t>
            </a:r>
            <a:r>
              <a:rPr lang="en-US" dirty="0"/>
              <a:t> for thinking about </a:t>
            </a:r>
            <a:r>
              <a:rPr lang="en-US" dirty="0" smtClean="0"/>
              <a:t>and </a:t>
            </a:r>
            <a:r>
              <a:rPr lang="en-US" b="1" dirty="0" smtClean="0"/>
              <a:t>deconstructing</a:t>
            </a:r>
            <a:r>
              <a:rPr lang="en-US" dirty="0" smtClean="0"/>
              <a:t> </a:t>
            </a:r>
            <a:r>
              <a:rPr lang="en-US" dirty="0"/>
              <a:t>problems into their principal parts</a:t>
            </a:r>
            <a:r>
              <a:rPr lang="en-US" dirty="0" smtClean="0"/>
              <a:t>.</a:t>
            </a:r>
          </a:p>
          <a:p>
            <a:pPr lvl="3"/>
            <a:r>
              <a:rPr lang="en-US" dirty="0"/>
              <a:t>One of the most valuable ideas of the </a:t>
            </a:r>
            <a:r>
              <a:rPr lang="en-US" dirty="0" smtClean="0"/>
              <a:t>scientific method </a:t>
            </a:r>
            <a:r>
              <a:rPr lang="en-US" dirty="0"/>
              <a:t>relates to </a:t>
            </a:r>
            <a:r>
              <a:rPr lang="en-US" b="1" dirty="0"/>
              <a:t>forming hypotheses </a:t>
            </a:r>
            <a:r>
              <a:rPr lang="en-US" dirty="0"/>
              <a:t>and finding ways </a:t>
            </a:r>
            <a:r>
              <a:rPr lang="en-US" b="1" dirty="0"/>
              <a:t>to test ideas</a:t>
            </a:r>
            <a:r>
              <a:rPr lang="en-US" dirty="0"/>
              <a:t>.</a:t>
            </a:r>
          </a:p>
          <a:p>
            <a:pPr lvl="2"/>
            <a:r>
              <a:rPr lang="en-US" dirty="0"/>
              <a:t>Cross Industry Standard Process for Data Mining (CRISP-DM)</a:t>
            </a:r>
          </a:p>
          <a:p>
            <a:pPr lvl="3"/>
            <a:r>
              <a:rPr lang="en-US" dirty="0"/>
              <a:t>Process </a:t>
            </a:r>
            <a:r>
              <a:rPr lang="en-US" b="1" dirty="0"/>
              <a:t>model</a:t>
            </a:r>
            <a:r>
              <a:rPr lang="en-US" dirty="0"/>
              <a:t> for </a:t>
            </a:r>
            <a:r>
              <a:rPr lang="en-US" b="1" dirty="0"/>
              <a:t>data mining</a:t>
            </a:r>
          </a:p>
          <a:p>
            <a:pPr lvl="2"/>
            <a:r>
              <a:rPr lang="en-US" dirty="0"/>
              <a:t>Davenport’s DELTA </a:t>
            </a:r>
            <a:r>
              <a:rPr lang="en-US" dirty="0" smtClean="0"/>
              <a:t>framework</a:t>
            </a:r>
          </a:p>
          <a:p>
            <a:pPr lvl="3"/>
            <a:r>
              <a:rPr lang="en-US" dirty="0"/>
              <a:t>framework offers an approach for </a:t>
            </a:r>
            <a:r>
              <a:rPr lang="en-US" b="1" dirty="0"/>
              <a:t>data </a:t>
            </a:r>
            <a:r>
              <a:rPr lang="en-US" b="1" dirty="0" smtClean="0"/>
              <a:t>analytics projects</a:t>
            </a:r>
            <a:r>
              <a:rPr lang="en-US" dirty="0"/>
              <a:t>, including the context of the </a:t>
            </a:r>
            <a:r>
              <a:rPr lang="en-US" b="1" dirty="0"/>
              <a:t>organization’s skills</a:t>
            </a:r>
            <a:r>
              <a:rPr lang="en-US" dirty="0"/>
              <a:t>, </a:t>
            </a:r>
            <a:r>
              <a:rPr lang="en-US" b="1" dirty="0"/>
              <a:t>datasets</a:t>
            </a:r>
            <a:r>
              <a:rPr lang="en-US" dirty="0"/>
              <a:t>, and </a:t>
            </a:r>
            <a:r>
              <a:rPr lang="en-US" b="1" dirty="0"/>
              <a:t>leadership engagement</a:t>
            </a:r>
          </a:p>
          <a:p>
            <a:pPr lvl="2"/>
            <a:r>
              <a:rPr lang="en-US" dirty="0"/>
              <a:t>Hubbard’s Applied Information Economics (</a:t>
            </a:r>
            <a:r>
              <a:rPr lang="en-US" b="1" dirty="0"/>
              <a:t>AIE</a:t>
            </a:r>
            <a:r>
              <a:rPr lang="en-US" dirty="0"/>
              <a:t>) approach</a:t>
            </a:r>
          </a:p>
          <a:p>
            <a:pPr lvl="2"/>
            <a:r>
              <a:rPr lang="en-US" dirty="0"/>
              <a:t>MAD Skills: New Analysis Practices for Big Data by Cohen et al</a:t>
            </a:r>
            <a:r>
              <a:rPr lang="en-US" dirty="0" smtClean="0"/>
              <a:t>.</a:t>
            </a:r>
          </a:p>
          <a:p>
            <a:pPr lvl="3"/>
            <a:r>
              <a:rPr lang="en-US" dirty="0" smtClean="0"/>
              <a:t>Focus on model planning, execution and key findings.</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40</a:t>
            </a:fld>
            <a:endParaRPr lang="en-US" dirty="0"/>
          </a:p>
        </p:txBody>
      </p:sp>
    </p:spTree>
    <p:extLst>
      <p:ext uri="{BB962C8B-B14F-4D97-AF65-F5344CB8AC3E}">
        <p14:creationId xmlns:p14="http://schemas.microsoft.com/office/powerpoint/2010/main" val="267344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Overview of Data Analytics Life Cycle</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41</a:t>
            </a:fld>
            <a:endParaRPr lang="en-US" dirty="0"/>
          </a:p>
        </p:txBody>
      </p:sp>
      <p:pic>
        <p:nvPicPr>
          <p:cNvPr id="6" name="Picture 5"/>
          <p:cNvPicPr>
            <a:picLocks noChangeAspect="1"/>
          </p:cNvPicPr>
          <p:nvPr/>
        </p:nvPicPr>
        <p:blipFill>
          <a:blip r:embed="rId2"/>
          <a:stretch>
            <a:fillRect/>
          </a:stretch>
        </p:blipFill>
        <p:spPr>
          <a:xfrm>
            <a:off x="5072141" y="1700012"/>
            <a:ext cx="6858000" cy="5025528"/>
          </a:xfrm>
          <a:prstGeom prst="rect">
            <a:avLst/>
          </a:prstGeom>
        </p:spPr>
      </p:pic>
      <p:sp>
        <p:nvSpPr>
          <p:cNvPr id="7" name="Rectangle 6"/>
          <p:cNvSpPr/>
          <p:nvPr/>
        </p:nvSpPr>
        <p:spPr>
          <a:xfrm>
            <a:off x="1674254" y="1996225"/>
            <a:ext cx="3490174" cy="4082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solidFill>
              </a:rPr>
              <a:t>learn new things in a phase that cause them to go back and refine the work done in prior phases </a:t>
            </a:r>
            <a:r>
              <a:rPr lang="en-US" b="1" dirty="0" smtClean="0">
                <a:solidFill>
                  <a:schemeClr val="tx1"/>
                </a:solidFill>
              </a:rPr>
              <a:t>based on </a:t>
            </a:r>
            <a:r>
              <a:rPr lang="en-US" b="1" dirty="0">
                <a:solidFill>
                  <a:schemeClr val="tx1"/>
                </a:solidFill>
              </a:rPr>
              <a:t>new insights and information that have been </a:t>
            </a:r>
            <a:r>
              <a:rPr lang="en-US" b="1" dirty="0" smtClean="0">
                <a:solidFill>
                  <a:schemeClr val="tx1"/>
                </a:solidFill>
              </a:rPr>
              <a:t>uncovered.</a:t>
            </a:r>
          </a:p>
          <a:p>
            <a:pPr marL="285750" indent="-285750">
              <a:buFont typeface="Arial" panose="020B0604020202020204" pitchFamily="34" charset="0"/>
              <a:buChar char="•"/>
            </a:pPr>
            <a:r>
              <a:rPr lang="en-US" b="1" dirty="0" smtClean="0">
                <a:solidFill>
                  <a:schemeClr val="tx1"/>
                </a:solidFill>
              </a:rPr>
              <a:t>So Data analytics life cycle is as a cycle.</a:t>
            </a:r>
          </a:p>
          <a:p>
            <a:pPr marL="285750" indent="-285750">
              <a:buFont typeface="Arial" panose="020B0604020202020204" pitchFamily="34" charset="0"/>
              <a:buChar char="•"/>
            </a:pPr>
            <a:r>
              <a:rPr lang="en-US" b="1" dirty="0">
                <a:solidFill>
                  <a:schemeClr val="tx1"/>
                </a:solidFill>
              </a:rPr>
              <a:t>The circular arrows convey iterative movement between phases until the team members have </a:t>
            </a:r>
            <a:r>
              <a:rPr lang="en-US" b="1" dirty="0" smtClean="0">
                <a:solidFill>
                  <a:schemeClr val="tx1"/>
                </a:solidFill>
              </a:rPr>
              <a:t>sufficient information </a:t>
            </a:r>
            <a:r>
              <a:rPr lang="en-US" b="1" dirty="0">
                <a:solidFill>
                  <a:schemeClr val="tx1"/>
                </a:solidFill>
              </a:rPr>
              <a:t>to move to the next </a:t>
            </a:r>
            <a:r>
              <a:rPr lang="en-US" b="1" dirty="0" smtClean="0">
                <a:solidFill>
                  <a:schemeClr val="tx1"/>
                </a:solidFill>
              </a:rPr>
              <a:t>phase</a:t>
            </a:r>
          </a:p>
          <a:p>
            <a:pPr marL="285750" indent="-285750">
              <a:buFont typeface="Arial" panose="020B0604020202020204" pitchFamily="34" charset="0"/>
              <a:buChar char="•"/>
            </a:pPr>
            <a:r>
              <a:rPr lang="en-US" b="1" dirty="0">
                <a:solidFill>
                  <a:schemeClr val="tx1"/>
                </a:solidFill>
              </a:rPr>
              <a:t>sample </a:t>
            </a:r>
            <a:r>
              <a:rPr lang="en-US" b="1" dirty="0" smtClean="0">
                <a:solidFill>
                  <a:schemeClr val="tx1"/>
                </a:solidFill>
              </a:rPr>
              <a:t>questions in each phase before going to next level</a:t>
            </a:r>
            <a:endParaRPr lang="en-US" b="1" dirty="0">
              <a:solidFill>
                <a:schemeClr val="tx1"/>
              </a:solidFill>
            </a:endParaRPr>
          </a:p>
        </p:txBody>
      </p:sp>
    </p:spTree>
    <p:extLst>
      <p:ext uri="{BB962C8B-B14F-4D97-AF65-F5344CB8AC3E}">
        <p14:creationId xmlns:p14="http://schemas.microsoft.com/office/powerpoint/2010/main" val="3185800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42</a:t>
            </a:fld>
            <a:endParaRPr lang="en-US" dirty="0"/>
          </a:p>
        </p:txBody>
      </p:sp>
      <p:pic>
        <p:nvPicPr>
          <p:cNvPr id="7" name="Picture 6"/>
          <p:cNvPicPr>
            <a:picLocks noChangeAspect="1"/>
          </p:cNvPicPr>
          <p:nvPr/>
        </p:nvPicPr>
        <p:blipFill>
          <a:blip r:embed="rId2"/>
          <a:stretch>
            <a:fillRect/>
          </a:stretch>
        </p:blipFill>
        <p:spPr>
          <a:xfrm>
            <a:off x="4481848" y="1635617"/>
            <a:ext cx="7040450" cy="5029200"/>
          </a:xfrm>
          <a:prstGeom prst="rect">
            <a:avLst/>
          </a:prstGeom>
        </p:spPr>
      </p:pic>
    </p:spTree>
    <p:extLst>
      <p:ext uri="{BB962C8B-B14F-4D97-AF65-F5344CB8AC3E}">
        <p14:creationId xmlns:p14="http://schemas.microsoft.com/office/powerpoint/2010/main" val="37835794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marL="971550" lvl="1" indent="-514350">
              <a:buFont typeface="+mj-lt"/>
              <a:buAutoNum type="arabicPeriod"/>
            </a:pPr>
            <a:r>
              <a:rPr lang="en-US" dirty="0">
                <a:solidFill>
                  <a:srgbClr val="FF0000"/>
                </a:solidFill>
              </a:rPr>
              <a:t>Learning the Business </a:t>
            </a:r>
            <a:r>
              <a:rPr lang="en-US" dirty="0" smtClean="0">
                <a:solidFill>
                  <a:srgbClr val="FF0000"/>
                </a:solidFill>
              </a:rPr>
              <a:t>Domain</a:t>
            </a:r>
          </a:p>
          <a:p>
            <a:pPr marL="971550" lvl="1" indent="-514350">
              <a:buFont typeface="+mj-lt"/>
              <a:buAutoNum type="arabicPeriod"/>
            </a:pPr>
            <a:r>
              <a:rPr lang="en-US" dirty="0" smtClean="0">
                <a:solidFill>
                  <a:srgbClr val="FF0000"/>
                </a:solidFill>
              </a:rPr>
              <a:t>Resources</a:t>
            </a:r>
            <a:endParaRPr lang="en-US" dirty="0">
              <a:solidFill>
                <a:srgbClr val="FF0000"/>
              </a:solidFill>
            </a:endParaRPr>
          </a:p>
          <a:p>
            <a:pPr marL="971550" lvl="1" indent="-514350">
              <a:buFont typeface="+mj-lt"/>
              <a:buAutoNum type="arabicPeriod"/>
            </a:pPr>
            <a:r>
              <a:rPr lang="en-US" dirty="0" smtClean="0">
                <a:solidFill>
                  <a:srgbClr val="FF0000"/>
                </a:solidFill>
              </a:rPr>
              <a:t>Framing </a:t>
            </a:r>
            <a:r>
              <a:rPr lang="en-US" dirty="0">
                <a:solidFill>
                  <a:srgbClr val="FF0000"/>
                </a:solidFill>
              </a:rPr>
              <a:t>the Problem</a:t>
            </a:r>
          </a:p>
          <a:p>
            <a:pPr marL="971550" lvl="1" indent="-514350">
              <a:buFont typeface="+mj-lt"/>
              <a:buAutoNum type="arabicPeriod"/>
            </a:pPr>
            <a:r>
              <a:rPr lang="en-US" dirty="0" smtClean="0">
                <a:solidFill>
                  <a:srgbClr val="FF0000"/>
                </a:solidFill>
              </a:rPr>
              <a:t>Identifying </a:t>
            </a:r>
            <a:r>
              <a:rPr lang="en-US" dirty="0">
                <a:solidFill>
                  <a:srgbClr val="FF0000"/>
                </a:solidFill>
              </a:rPr>
              <a:t>Key Stakeholders </a:t>
            </a:r>
          </a:p>
          <a:p>
            <a:pPr marL="971550" lvl="1" indent="-514350">
              <a:buFont typeface="+mj-lt"/>
              <a:buAutoNum type="arabicPeriod"/>
            </a:pPr>
            <a:r>
              <a:rPr lang="en-US" dirty="0" smtClean="0">
                <a:solidFill>
                  <a:srgbClr val="FF0000"/>
                </a:solidFill>
              </a:rPr>
              <a:t>Interviewing </a:t>
            </a:r>
            <a:r>
              <a:rPr lang="en-US" dirty="0">
                <a:solidFill>
                  <a:srgbClr val="FF0000"/>
                </a:solidFill>
              </a:rPr>
              <a:t>the Analytics Sponsor </a:t>
            </a:r>
          </a:p>
          <a:p>
            <a:pPr marL="971550" lvl="1" indent="-514350">
              <a:buFont typeface="+mj-lt"/>
              <a:buAutoNum type="arabicPeriod"/>
            </a:pPr>
            <a:r>
              <a:rPr lang="en-US" dirty="0" smtClean="0">
                <a:solidFill>
                  <a:srgbClr val="FF0000"/>
                </a:solidFill>
              </a:rPr>
              <a:t>Developing </a:t>
            </a:r>
            <a:r>
              <a:rPr lang="en-US" dirty="0">
                <a:solidFill>
                  <a:srgbClr val="FF0000"/>
                </a:solidFill>
              </a:rPr>
              <a:t>Initial Hypotheses</a:t>
            </a:r>
          </a:p>
          <a:p>
            <a:pPr marL="971550" lvl="1" indent="-514350">
              <a:buFont typeface="+mj-lt"/>
              <a:buAutoNum type="arabicPeriod"/>
            </a:pPr>
            <a:r>
              <a:rPr lang="en-US" dirty="0" smtClean="0">
                <a:solidFill>
                  <a:srgbClr val="FF0000"/>
                </a:solidFill>
              </a:rPr>
              <a:t>Identifying </a:t>
            </a:r>
            <a:r>
              <a:rPr lang="en-US" dirty="0">
                <a:solidFill>
                  <a:srgbClr val="FF0000"/>
                </a:solidFill>
              </a:rPr>
              <a:t>Potential Data Sources</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43</a:t>
            </a:fld>
            <a:endParaRPr lang="en-US" dirty="0"/>
          </a:p>
        </p:txBody>
      </p:sp>
    </p:spTree>
    <p:extLst>
      <p:ext uri="{BB962C8B-B14F-4D97-AF65-F5344CB8AC3E}">
        <p14:creationId xmlns:p14="http://schemas.microsoft.com/office/powerpoint/2010/main" val="3553693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Phase – 1: Discovery</a:t>
            </a:r>
          </a:p>
          <a:p>
            <a:pPr marL="971550" lvl="1" indent="-514350">
              <a:buFont typeface="+mj-lt"/>
              <a:buAutoNum type="arabicPeriod"/>
            </a:pPr>
            <a:r>
              <a:rPr lang="en-US" dirty="0">
                <a:solidFill>
                  <a:srgbClr val="FF0000"/>
                </a:solidFill>
              </a:rPr>
              <a:t>Learning the Business </a:t>
            </a:r>
            <a:r>
              <a:rPr lang="en-US" dirty="0" smtClean="0">
                <a:solidFill>
                  <a:srgbClr val="FF0000"/>
                </a:solidFill>
              </a:rPr>
              <a:t>Domain</a:t>
            </a:r>
          </a:p>
          <a:p>
            <a:pPr marL="1428750" lvl="2" indent="-514350">
              <a:buFont typeface="+mj-lt"/>
              <a:buAutoNum type="arabicPeriod"/>
            </a:pPr>
            <a:r>
              <a:rPr lang="en-US" dirty="0" smtClean="0"/>
              <a:t>Data </a:t>
            </a:r>
            <a:r>
              <a:rPr lang="en-US" dirty="0"/>
              <a:t>scientists will have </a:t>
            </a:r>
            <a:r>
              <a:rPr lang="en-US" b="1" dirty="0" smtClean="0"/>
              <a:t>deep computational </a:t>
            </a:r>
            <a:r>
              <a:rPr lang="en-US" b="1" dirty="0"/>
              <a:t>and quantitative knowledge </a:t>
            </a:r>
            <a:r>
              <a:rPr lang="en-US" dirty="0"/>
              <a:t>that can be broadly applied across </a:t>
            </a:r>
            <a:r>
              <a:rPr lang="en-US" b="1" dirty="0"/>
              <a:t>many disciplines</a:t>
            </a:r>
            <a:endParaRPr lang="en-US" b="1" dirty="0" smtClean="0"/>
          </a:p>
          <a:p>
            <a:pPr marL="1428750" lvl="2" indent="-514350">
              <a:buFont typeface="+mj-lt"/>
              <a:buAutoNum type="arabicPeriod"/>
            </a:pPr>
            <a:r>
              <a:rPr lang="en-US" dirty="0"/>
              <a:t>These data scientists have </a:t>
            </a:r>
            <a:r>
              <a:rPr lang="en-US" b="1" dirty="0"/>
              <a:t>deep knowledge</a:t>
            </a:r>
            <a:r>
              <a:rPr lang="en-US" dirty="0"/>
              <a:t> of the </a:t>
            </a:r>
            <a:r>
              <a:rPr lang="en-US" b="1" dirty="0"/>
              <a:t>methods, techniques</a:t>
            </a:r>
            <a:r>
              <a:rPr lang="en-US" dirty="0"/>
              <a:t>, and ways for applying </a:t>
            </a:r>
            <a:r>
              <a:rPr lang="en-US" b="1" dirty="0" smtClean="0"/>
              <a:t>heuristics</a:t>
            </a:r>
            <a:r>
              <a:rPr lang="en-US" dirty="0" smtClean="0"/>
              <a:t> to </a:t>
            </a:r>
            <a:r>
              <a:rPr lang="en-US" dirty="0"/>
              <a:t>a variety of </a:t>
            </a:r>
            <a:r>
              <a:rPr lang="en-US" b="1" dirty="0"/>
              <a:t>business and conceptual </a:t>
            </a:r>
            <a:r>
              <a:rPr lang="en-US" b="1" dirty="0" smtClean="0"/>
              <a:t>problems</a:t>
            </a:r>
          </a:p>
          <a:p>
            <a:pPr marL="1428750" lvl="2" indent="-514350">
              <a:buFont typeface="+mj-lt"/>
              <a:buAutoNum type="arabicPeriod"/>
            </a:pPr>
            <a:r>
              <a:rPr lang="en-US" dirty="0"/>
              <a:t>At this early stage in the process, </a:t>
            </a:r>
            <a:r>
              <a:rPr lang="en-US" b="1" dirty="0"/>
              <a:t>the team needs to determine </a:t>
            </a:r>
            <a:r>
              <a:rPr lang="en-US" dirty="0"/>
              <a:t>how much business or </a:t>
            </a:r>
            <a:r>
              <a:rPr lang="en-US" b="1" dirty="0"/>
              <a:t>domain </a:t>
            </a:r>
            <a:r>
              <a:rPr lang="en-US" b="1" dirty="0" smtClean="0"/>
              <a:t>knowledge the </a:t>
            </a:r>
            <a:r>
              <a:rPr lang="en-US" b="1" dirty="0"/>
              <a:t>data scientist needs</a:t>
            </a:r>
            <a:r>
              <a:rPr lang="en-US" dirty="0"/>
              <a:t> to develop models in </a:t>
            </a:r>
            <a:r>
              <a:rPr lang="en-US" b="1" dirty="0"/>
              <a:t>Phases 3 and 4</a:t>
            </a:r>
            <a:r>
              <a:rPr lang="en-US" dirty="0" smtClean="0"/>
              <a:t>.</a:t>
            </a:r>
          </a:p>
          <a:p>
            <a:pPr marL="971550" lvl="1" indent="-514350">
              <a:buFont typeface="+mj-lt"/>
              <a:buAutoNum type="arabicPeriod"/>
            </a:pPr>
            <a:r>
              <a:rPr lang="en-US" dirty="0" smtClean="0">
                <a:solidFill>
                  <a:srgbClr val="FF0000"/>
                </a:solidFill>
              </a:rPr>
              <a:t>Learning From Past</a:t>
            </a:r>
            <a:r>
              <a:rPr lang="en-US" dirty="0" smtClean="0"/>
              <a:t>: did they solved this problem previously? Models, </a:t>
            </a:r>
            <a:r>
              <a:rPr lang="en-US" dirty="0" err="1" smtClean="0"/>
              <a:t>etc</a:t>
            </a:r>
            <a:endParaRPr lang="en-US" dirty="0" smtClean="0"/>
          </a:p>
          <a:p>
            <a:pPr marL="971550" lvl="1" indent="-514350">
              <a:buFont typeface="+mj-lt"/>
              <a:buAutoNum type="arabicPeriod"/>
            </a:pPr>
            <a:r>
              <a:rPr lang="en-US" dirty="0" smtClean="0">
                <a:solidFill>
                  <a:srgbClr val="FF0000"/>
                </a:solidFill>
              </a:rPr>
              <a:t>Resources</a:t>
            </a:r>
          </a:p>
          <a:p>
            <a:pPr marL="1428750" lvl="2" indent="-514350">
              <a:buFont typeface="+mj-lt"/>
              <a:buAutoNum type="arabicPeriod"/>
            </a:pPr>
            <a:r>
              <a:rPr lang="en-US" dirty="0"/>
              <a:t>resources </a:t>
            </a:r>
            <a:r>
              <a:rPr lang="en-US" dirty="0" smtClean="0"/>
              <a:t>includes </a:t>
            </a:r>
            <a:r>
              <a:rPr lang="en-US" b="1" dirty="0"/>
              <a:t>technology, tools, systems, data, and </a:t>
            </a:r>
            <a:r>
              <a:rPr lang="en-US" b="1" dirty="0" smtClean="0"/>
              <a:t>people</a:t>
            </a:r>
          </a:p>
          <a:p>
            <a:pPr marL="1428750" lvl="2" indent="-514350">
              <a:buFont typeface="+mj-lt"/>
              <a:buAutoNum type="arabicPeriod"/>
            </a:pPr>
            <a:r>
              <a:rPr lang="en-US" dirty="0" smtClean="0"/>
              <a:t>Long term success goals</a:t>
            </a:r>
          </a:p>
          <a:p>
            <a:pPr marL="1428750" lvl="2" indent="-514350">
              <a:buFont typeface="+mj-lt"/>
              <a:buAutoNum type="arabicPeriod"/>
            </a:pPr>
            <a:r>
              <a:rPr lang="en-US" dirty="0"/>
              <a:t>Ensure the project team has the </a:t>
            </a:r>
            <a:r>
              <a:rPr lang="en-US" b="1" dirty="0"/>
              <a:t>right mix</a:t>
            </a:r>
            <a:r>
              <a:rPr lang="en-US" dirty="0"/>
              <a:t> of </a:t>
            </a:r>
            <a:r>
              <a:rPr lang="en-US" b="1" dirty="0"/>
              <a:t>domain experts</a:t>
            </a:r>
            <a:r>
              <a:rPr lang="en-US" dirty="0"/>
              <a:t>, </a:t>
            </a:r>
            <a:r>
              <a:rPr lang="en-US" b="1" dirty="0"/>
              <a:t>customers</a:t>
            </a:r>
            <a:r>
              <a:rPr lang="en-US" dirty="0"/>
              <a:t>, </a:t>
            </a:r>
            <a:r>
              <a:rPr lang="en-US" b="1" dirty="0"/>
              <a:t>analytic talent</a:t>
            </a:r>
            <a:r>
              <a:rPr lang="en-US" dirty="0"/>
              <a:t>, and </a:t>
            </a:r>
            <a:r>
              <a:rPr lang="en-US" b="1" dirty="0" smtClean="0"/>
              <a:t>project management</a:t>
            </a:r>
            <a:r>
              <a:rPr lang="en-US" dirty="0" smtClean="0"/>
              <a:t> </a:t>
            </a:r>
            <a:r>
              <a:rPr lang="en-US" dirty="0"/>
              <a:t>to be effective</a:t>
            </a:r>
          </a:p>
          <a:p>
            <a:pPr marL="971550" lvl="1" indent="-514350">
              <a:buFont typeface="+mj-lt"/>
              <a:buAutoNum type="arabicPeriod"/>
            </a:pPr>
            <a:r>
              <a:rPr lang="en-US" dirty="0">
                <a:solidFill>
                  <a:srgbClr val="FF0000"/>
                </a:solidFill>
              </a:rPr>
              <a:t>Framing the </a:t>
            </a:r>
            <a:r>
              <a:rPr lang="en-US" dirty="0" smtClean="0">
                <a:solidFill>
                  <a:srgbClr val="FF0000"/>
                </a:solidFill>
              </a:rPr>
              <a:t>Problem</a:t>
            </a:r>
          </a:p>
          <a:p>
            <a:pPr marL="1428750" lvl="2" indent="-514350">
              <a:buFont typeface="+mj-lt"/>
              <a:buAutoNum type="arabicPeriod"/>
            </a:pPr>
            <a:r>
              <a:rPr lang="en-US" dirty="0"/>
              <a:t>Framing the problem well is </a:t>
            </a:r>
            <a:r>
              <a:rPr lang="en-US" b="1" dirty="0"/>
              <a:t>critical</a:t>
            </a:r>
            <a:r>
              <a:rPr lang="en-US" dirty="0"/>
              <a:t> to the success of the </a:t>
            </a:r>
            <a:r>
              <a:rPr lang="en-US" dirty="0" smtClean="0"/>
              <a:t>project</a:t>
            </a:r>
          </a:p>
          <a:p>
            <a:pPr marL="1428750" lvl="2" indent="-514350">
              <a:buFont typeface="+mj-lt"/>
              <a:buAutoNum type="arabicPeriod"/>
            </a:pPr>
            <a:r>
              <a:rPr lang="en-US" b="1" dirty="0"/>
              <a:t>Framing is the process of stating </a:t>
            </a:r>
            <a:r>
              <a:rPr lang="en-US" b="1" dirty="0" smtClean="0"/>
              <a:t>the analytics </a:t>
            </a:r>
            <a:r>
              <a:rPr lang="en-US" b="1" dirty="0"/>
              <a:t>problem to be solved</a:t>
            </a:r>
            <a:r>
              <a:rPr lang="en-US" dirty="0" smtClean="0"/>
              <a:t>.</a:t>
            </a:r>
          </a:p>
          <a:p>
            <a:pPr marL="1428750" lvl="2" indent="-514350">
              <a:buFont typeface="+mj-lt"/>
              <a:buAutoNum type="arabicPeriod"/>
            </a:pPr>
            <a:r>
              <a:rPr lang="en-US" dirty="0"/>
              <a:t>it is a best practice to write down the problem </a:t>
            </a:r>
            <a:r>
              <a:rPr lang="en-US" dirty="0" smtClean="0"/>
              <a:t>statement and </a:t>
            </a:r>
            <a:r>
              <a:rPr lang="en-US" dirty="0"/>
              <a:t>share it with </a:t>
            </a:r>
            <a:r>
              <a:rPr lang="en-US" b="1" dirty="0"/>
              <a:t>the key </a:t>
            </a:r>
            <a:r>
              <a:rPr lang="en-US" b="1" dirty="0" smtClean="0"/>
              <a:t>stakeholders</a:t>
            </a:r>
          </a:p>
          <a:p>
            <a:pPr marL="1428750" lvl="2" indent="-514350">
              <a:buFont typeface="+mj-lt"/>
              <a:buAutoNum type="arabicPeriod"/>
            </a:pPr>
            <a:r>
              <a:rPr lang="en-US" dirty="0"/>
              <a:t>the </a:t>
            </a:r>
            <a:r>
              <a:rPr lang="en-US" dirty="0" smtClean="0"/>
              <a:t>team needs </a:t>
            </a:r>
            <a:r>
              <a:rPr lang="en-US" dirty="0"/>
              <a:t>to clearly </a:t>
            </a:r>
            <a:r>
              <a:rPr lang="en-US" b="1" dirty="0"/>
              <a:t>articulate the current situation and its main challenges</a:t>
            </a:r>
            <a:endParaRPr lang="en-US" b="1"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44</a:t>
            </a:fld>
            <a:endParaRPr lang="en-US" dirty="0"/>
          </a:p>
        </p:txBody>
      </p:sp>
    </p:spTree>
    <p:extLst>
      <p:ext uri="{BB962C8B-B14F-4D97-AF65-F5344CB8AC3E}">
        <p14:creationId xmlns:p14="http://schemas.microsoft.com/office/powerpoint/2010/main" val="3148730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1: Discovery</a:t>
            </a:r>
          </a:p>
          <a:p>
            <a:pPr marL="971550" lvl="1" indent="-514350">
              <a:buFont typeface="+mj-lt"/>
              <a:buAutoNum type="arabicPeriod" startAt="3"/>
            </a:pPr>
            <a:r>
              <a:rPr lang="en-US" dirty="0" smtClean="0"/>
              <a:t>Identifying </a:t>
            </a:r>
            <a:r>
              <a:rPr lang="en-US" dirty="0"/>
              <a:t>Key </a:t>
            </a:r>
            <a:r>
              <a:rPr lang="en-US" dirty="0" smtClean="0"/>
              <a:t>Stakeholders</a:t>
            </a:r>
          </a:p>
          <a:p>
            <a:pPr marL="1428750" lvl="2" indent="-514350">
              <a:buFont typeface="+mj-lt"/>
              <a:buAutoNum type="arabicPeriod"/>
            </a:pPr>
            <a:r>
              <a:rPr lang="en-US" dirty="0"/>
              <a:t>Identify key stakeholder and their interest in the </a:t>
            </a:r>
            <a:r>
              <a:rPr lang="en-US" dirty="0" smtClean="0"/>
              <a:t>project</a:t>
            </a:r>
          </a:p>
          <a:p>
            <a:pPr marL="1885950" lvl="3" indent="-514350">
              <a:buFont typeface="+mj-lt"/>
              <a:buAutoNum type="arabicPeriod"/>
            </a:pPr>
            <a:r>
              <a:rPr lang="en-US" dirty="0"/>
              <a:t>Each stakeholder may expect different results from the </a:t>
            </a:r>
            <a:r>
              <a:rPr lang="en-US" dirty="0" smtClean="0"/>
              <a:t>project</a:t>
            </a:r>
          </a:p>
          <a:p>
            <a:pPr marL="1885950" lvl="3" indent="-514350">
              <a:buFont typeface="+mj-lt"/>
              <a:buAutoNum type="arabicPeriod"/>
            </a:pPr>
            <a:r>
              <a:rPr lang="en-US" dirty="0"/>
              <a:t>Each stakeholder may have different criteria to judge the </a:t>
            </a:r>
            <a:r>
              <a:rPr lang="en-US" dirty="0" smtClean="0"/>
              <a:t>project</a:t>
            </a:r>
          </a:p>
          <a:p>
            <a:pPr marL="1428750" lvl="2" indent="-514350">
              <a:buFont typeface="+mj-lt"/>
              <a:buAutoNum type="arabicPeriod"/>
            </a:pPr>
            <a:r>
              <a:rPr lang="en-US" dirty="0"/>
              <a:t>Even if you are “given” the analytic problem you </a:t>
            </a:r>
            <a:r>
              <a:rPr lang="en-US" dirty="0" smtClean="0"/>
              <a:t>should work </a:t>
            </a:r>
            <a:r>
              <a:rPr lang="en-US" dirty="0"/>
              <a:t>with clients to clarify and frame the problem</a:t>
            </a:r>
            <a:endParaRPr lang="en-US" dirty="0" smtClean="0"/>
          </a:p>
          <a:p>
            <a:pPr marL="971550" lvl="1" indent="-514350">
              <a:buFont typeface="+mj-lt"/>
              <a:buAutoNum type="arabicPeriod" startAt="3"/>
            </a:pPr>
            <a:r>
              <a:rPr lang="en-US" dirty="0" smtClean="0"/>
              <a:t>Interviewing </a:t>
            </a:r>
            <a:r>
              <a:rPr lang="en-US" dirty="0"/>
              <a:t>the Analytics </a:t>
            </a:r>
            <a:r>
              <a:rPr lang="en-US" dirty="0" smtClean="0"/>
              <a:t>Sponsor</a:t>
            </a:r>
          </a:p>
          <a:p>
            <a:pPr marL="1428750" lvl="2" indent="-514350">
              <a:buFont typeface="+mj-lt"/>
              <a:buAutoNum type="arabicPeriod"/>
            </a:pPr>
            <a:r>
              <a:rPr lang="en-US" dirty="0"/>
              <a:t>What is the business problem you’re trying to solve</a:t>
            </a:r>
            <a:r>
              <a:rPr lang="en-US" dirty="0" smtClean="0"/>
              <a:t>?</a:t>
            </a:r>
          </a:p>
          <a:p>
            <a:pPr marL="1428750" lvl="2" indent="-514350">
              <a:buFont typeface="+mj-lt"/>
              <a:buAutoNum type="arabicPeriod"/>
            </a:pPr>
            <a:r>
              <a:rPr lang="en-US" dirty="0"/>
              <a:t>What is your desired outcome? etc.</a:t>
            </a:r>
          </a:p>
          <a:p>
            <a:pPr marL="971550" lvl="1" indent="-514350">
              <a:buFont typeface="+mj-lt"/>
              <a:buAutoNum type="arabicPeriod" startAt="3"/>
            </a:pPr>
            <a:r>
              <a:rPr lang="en-US" dirty="0"/>
              <a:t>Developing Initial </a:t>
            </a:r>
            <a:r>
              <a:rPr lang="en-US" dirty="0" smtClean="0"/>
              <a:t>Hypotheses</a:t>
            </a:r>
          </a:p>
          <a:p>
            <a:pPr marL="1428750" lvl="2" indent="-514350">
              <a:buFont typeface="+mj-lt"/>
              <a:buAutoNum type="arabicPeriod"/>
            </a:pPr>
            <a:r>
              <a:rPr lang="en-US" dirty="0" smtClean="0"/>
              <a:t>Gather </a:t>
            </a:r>
            <a:r>
              <a:rPr lang="en-US" dirty="0"/>
              <a:t>and assess hypotheses from stakeholders and domain </a:t>
            </a:r>
            <a:r>
              <a:rPr lang="en-US" dirty="0" smtClean="0"/>
              <a:t>expert</a:t>
            </a:r>
          </a:p>
          <a:p>
            <a:pPr marL="1428750" lvl="2" indent="-514350">
              <a:buFont typeface="+mj-lt"/>
              <a:buAutoNum type="arabicPeriod"/>
            </a:pPr>
            <a:r>
              <a:rPr lang="en-US" dirty="0"/>
              <a:t>Preliminary data exploration to discuss with stakeholders during the </a:t>
            </a:r>
            <a:r>
              <a:rPr lang="en-US" dirty="0" smtClean="0"/>
              <a:t>hypothesis forming stage</a:t>
            </a:r>
            <a:endParaRPr lang="en-US" dirty="0"/>
          </a:p>
          <a:p>
            <a:pPr marL="971550" lvl="1" indent="-514350">
              <a:buFont typeface="+mj-lt"/>
              <a:buAutoNum type="arabicPeriod" startAt="3"/>
            </a:pPr>
            <a:r>
              <a:rPr lang="en-US" dirty="0"/>
              <a:t>Identifying Potential Data Sources</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45</a:t>
            </a:fld>
            <a:endParaRPr lang="en-US" dirty="0"/>
          </a:p>
        </p:txBody>
      </p:sp>
    </p:spTree>
    <p:extLst>
      <p:ext uri="{BB962C8B-B14F-4D97-AF65-F5344CB8AC3E}">
        <p14:creationId xmlns:p14="http://schemas.microsoft.com/office/powerpoint/2010/main" val="24521308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marL="971550" lvl="1" indent="-514350">
              <a:buFont typeface="+mj-lt"/>
              <a:buAutoNum type="arabicPeriod" startAt="6"/>
            </a:pPr>
            <a:r>
              <a:rPr lang="en-US" dirty="0" smtClean="0"/>
              <a:t>Identifying </a:t>
            </a:r>
            <a:r>
              <a:rPr lang="en-US" dirty="0"/>
              <a:t>Potential Data </a:t>
            </a:r>
            <a:r>
              <a:rPr lang="en-US" dirty="0" smtClean="0"/>
              <a:t>Sources</a:t>
            </a:r>
          </a:p>
          <a:p>
            <a:pPr marL="1428750" lvl="2" indent="-514350">
              <a:buFont typeface="+mj-lt"/>
              <a:buAutoNum type="arabicPeriod"/>
            </a:pPr>
            <a:r>
              <a:rPr lang="en-US" dirty="0"/>
              <a:t>Identify the candidate data sources to test the IH</a:t>
            </a:r>
          </a:p>
          <a:p>
            <a:pPr marL="1428750" lvl="2" indent="-514350">
              <a:buFont typeface="+mj-lt"/>
              <a:buAutoNum type="arabicPeriod"/>
            </a:pPr>
            <a:r>
              <a:rPr lang="en-US" dirty="0" smtClean="0"/>
              <a:t>Capture </a:t>
            </a:r>
            <a:r>
              <a:rPr lang="en-US" dirty="0"/>
              <a:t>aggregate sources for describing the data and providing </a:t>
            </a:r>
            <a:r>
              <a:rPr lang="en-US" dirty="0" smtClean="0"/>
              <a:t>high-level understanding</a:t>
            </a:r>
            <a:r>
              <a:rPr lang="en-US" dirty="0"/>
              <a:t>.</a:t>
            </a:r>
          </a:p>
          <a:p>
            <a:pPr marL="1428750" lvl="2" indent="-514350">
              <a:buFont typeface="+mj-lt"/>
              <a:buAutoNum type="arabicPeriod"/>
            </a:pPr>
            <a:r>
              <a:rPr lang="en-US" dirty="0" smtClean="0"/>
              <a:t>Review </a:t>
            </a:r>
            <a:r>
              <a:rPr lang="en-US" dirty="0"/>
              <a:t>the raw data.</a:t>
            </a:r>
          </a:p>
          <a:p>
            <a:pPr marL="1428750" lvl="2" indent="-514350">
              <a:buFont typeface="+mj-lt"/>
              <a:buAutoNum type="arabicPeriod"/>
            </a:pPr>
            <a:r>
              <a:rPr lang="en-US" dirty="0" smtClean="0"/>
              <a:t>Evaluate </a:t>
            </a:r>
            <a:r>
              <a:rPr lang="en-US" dirty="0"/>
              <a:t>the data structures and tools needed.</a:t>
            </a:r>
          </a:p>
          <a:p>
            <a:pPr marL="1428750" lvl="2" indent="-514350">
              <a:buFont typeface="+mj-lt"/>
              <a:buAutoNum type="arabicPeriod"/>
            </a:pPr>
            <a:r>
              <a:rPr lang="en-US" dirty="0" smtClean="0"/>
              <a:t>Scope </a:t>
            </a:r>
            <a:r>
              <a:rPr lang="en-US" dirty="0"/>
              <a:t>the kind of data needed for this kind of problem.</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46</a:t>
            </a:fld>
            <a:endParaRPr lang="en-US" dirty="0"/>
          </a:p>
        </p:txBody>
      </p:sp>
    </p:spTree>
    <p:extLst>
      <p:ext uri="{BB962C8B-B14F-4D97-AF65-F5344CB8AC3E}">
        <p14:creationId xmlns:p14="http://schemas.microsoft.com/office/powerpoint/2010/main" val="3437548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lvl="1" algn="just"/>
            <a:r>
              <a:rPr lang="en-US" b="1" dirty="0" smtClean="0">
                <a:solidFill>
                  <a:srgbClr val="FF0000"/>
                </a:solidFill>
              </a:rPr>
              <a:t>Mini Case Study</a:t>
            </a:r>
            <a:r>
              <a:rPr lang="en-US" dirty="0"/>
              <a:t>: Retail Bank, </a:t>
            </a:r>
            <a:r>
              <a:rPr lang="en-US" dirty="0" err="1"/>
              <a:t>Yoyodyne</a:t>
            </a:r>
            <a:r>
              <a:rPr lang="en-US" dirty="0"/>
              <a:t> Bank wants to improve the </a:t>
            </a:r>
            <a:r>
              <a:rPr lang="en-US" dirty="0" smtClean="0"/>
              <a:t>Net Present </a:t>
            </a:r>
            <a:r>
              <a:rPr lang="en-US" dirty="0"/>
              <a:t>Value (NPV) and retention rate of </a:t>
            </a:r>
            <a:r>
              <a:rPr lang="en-US" dirty="0" smtClean="0"/>
              <a:t>customers. They </a:t>
            </a:r>
            <a:r>
              <a:rPr lang="en-US" dirty="0"/>
              <a:t>want to establish an effective marketing </a:t>
            </a:r>
            <a:r>
              <a:rPr lang="en-US" dirty="0" smtClean="0"/>
              <a:t>campaign targeting </a:t>
            </a:r>
            <a:r>
              <a:rPr lang="en-US" dirty="0"/>
              <a:t>customers to reduce the churn rate by at least 5</a:t>
            </a:r>
            <a:r>
              <a:rPr lang="en-US" dirty="0" smtClean="0"/>
              <a:t>%.  The </a:t>
            </a:r>
            <a:r>
              <a:rPr lang="en-US" dirty="0"/>
              <a:t>bank wants to determine if those customers are </a:t>
            </a:r>
            <a:r>
              <a:rPr lang="en-US" dirty="0" smtClean="0"/>
              <a:t>worth retaining</a:t>
            </a:r>
            <a:r>
              <a:rPr lang="en-US" dirty="0"/>
              <a:t>. In addition, the bank wants to analyze reasons </a:t>
            </a:r>
            <a:r>
              <a:rPr lang="en-US" dirty="0" smtClean="0"/>
              <a:t>for customer </a:t>
            </a:r>
            <a:r>
              <a:rPr lang="en-US" dirty="0"/>
              <a:t>attrition and what they can do to keep </a:t>
            </a:r>
            <a:r>
              <a:rPr lang="en-US" dirty="0" smtClean="0"/>
              <a:t>them. The </a:t>
            </a:r>
            <a:r>
              <a:rPr lang="en-US" dirty="0"/>
              <a:t>bank wants to build a data warehouse to </a:t>
            </a:r>
            <a:r>
              <a:rPr lang="en-US" dirty="0" smtClean="0"/>
              <a:t>support marketing </a:t>
            </a:r>
            <a:r>
              <a:rPr lang="en-US" dirty="0"/>
              <a:t>and other related customer care groups</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47</a:t>
            </a:fld>
            <a:endParaRPr lang="en-US" dirty="0"/>
          </a:p>
        </p:txBody>
      </p:sp>
    </p:spTree>
    <p:extLst>
      <p:ext uri="{BB962C8B-B14F-4D97-AF65-F5344CB8AC3E}">
        <p14:creationId xmlns:p14="http://schemas.microsoft.com/office/powerpoint/2010/main" val="2426793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48</a:t>
            </a:fld>
            <a:endParaRPr lang="en-US" dirty="0"/>
          </a:p>
        </p:txBody>
      </p:sp>
      <p:pic>
        <p:nvPicPr>
          <p:cNvPr id="7" name="Picture 6"/>
          <p:cNvPicPr>
            <a:picLocks noChangeAspect="1"/>
          </p:cNvPicPr>
          <p:nvPr/>
        </p:nvPicPr>
        <p:blipFill>
          <a:blip r:embed="rId2"/>
          <a:stretch>
            <a:fillRect/>
          </a:stretch>
        </p:blipFill>
        <p:spPr>
          <a:xfrm>
            <a:off x="3536324" y="1635617"/>
            <a:ext cx="6553200" cy="5029200"/>
          </a:xfrm>
          <a:prstGeom prst="rect">
            <a:avLst/>
          </a:prstGeom>
        </p:spPr>
      </p:pic>
    </p:spTree>
    <p:extLst>
      <p:ext uri="{BB962C8B-B14F-4D97-AF65-F5344CB8AC3E}">
        <p14:creationId xmlns:p14="http://schemas.microsoft.com/office/powerpoint/2010/main" val="22642904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a:p>
            <a:pPr lvl="1"/>
            <a:r>
              <a:rPr lang="en-US" dirty="0" smtClean="0"/>
              <a:t>It Includes the steps </a:t>
            </a:r>
            <a:r>
              <a:rPr lang="en-US" dirty="0"/>
              <a:t>to </a:t>
            </a:r>
            <a:r>
              <a:rPr lang="en-US" b="1" dirty="0"/>
              <a:t>explore, preprocess, and condition data</a:t>
            </a:r>
          </a:p>
          <a:p>
            <a:pPr lvl="1"/>
            <a:r>
              <a:rPr lang="en-US" dirty="0"/>
              <a:t>Create robust </a:t>
            </a:r>
            <a:r>
              <a:rPr lang="en-US" dirty="0" smtClean="0"/>
              <a:t>environment, which it can explore data– </a:t>
            </a:r>
            <a:r>
              <a:rPr lang="en-US" b="1" dirty="0"/>
              <a:t>analytics sandbox</a:t>
            </a:r>
          </a:p>
          <a:p>
            <a:pPr lvl="1"/>
            <a:r>
              <a:rPr lang="en-US" dirty="0" smtClean="0"/>
              <a:t>To get the data into Sandbox, it has to undergone through </a:t>
            </a:r>
            <a:r>
              <a:rPr lang="en-US" b="1" dirty="0" smtClean="0"/>
              <a:t>ETLT</a:t>
            </a:r>
          </a:p>
          <a:p>
            <a:pPr lvl="1"/>
            <a:r>
              <a:rPr lang="en-US" dirty="0"/>
              <a:t>The team may perform </a:t>
            </a:r>
            <a:r>
              <a:rPr lang="en-US" b="1" dirty="0"/>
              <a:t>data </a:t>
            </a:r>
            <a:r>
              <a:rPr lang="en-US" b="1" dirty="0" smtClean="0"/>
              <a:t>visualizations</a:t>
            </a:r>
            <a:r>
              <a:rPr lang="en-US" dirty="0" smtClean="0"/>
              <a:t> to </a:t>
            </a:r>
            <a:r>
              <a:rPr lang="en-US" dirty="0"/>
              <a:t>help team members understand the data, including its trends, outliers, and relationships </a:t>
            </a:r>
            <a:r>
              <a:rPr lang="en-US" dirty="0" smtClean="0"/>
              <a:t>among data </a:t>
            </a:r>
            <a:r>
              <a:rPr lang="en-US" dirty="0"/>
              <a:t>variables</a:t>
            </a:r>
          </a:p>
          <a:p>
            <a:pPr lvl="1"/>
            <a:r>
              <a:rPr lang="en-US" dirty="0" smtClean="0"/>
              <a:t>Data </a:t>
            </a:r>
            <a:r>
              <a:rPr lang="en-US" dirty="0"/>
              <a:t>preparation tends to be the </a:t>
            </a:r>
            <a:r>
              <a:rPr lang="en-US" b="1" dirty="0"/>
              <a:t>most labor-intensive</a:t>
            </a:r>
            <a:r>
              <a:rPr lang="en-US" dirty="0"/>
              <a:t> step in the analytics lifecycle</a:t>
            </a:r>
          </a:p>
          <a:p>
            <a:pPr lvl="2"/>
            <a:r>
              <a:rPr lang="en-US" dirty="0"/>
              <a:t>Often at least </a:t>
            </a:r>
            <a:r>
              <a:rPr lang="en-US" b="1" dirty="0"/>
              <a:t>50%</a:t>
            </a:r>
            <a:r>
              <a:rPr lang="en-US" dirty="0"/>
              <a:t> of the data science project’s time</a:t>
            </a:r>
          </a:p>
          <a:p>
            <a:pPr lvl="1"/>
            <a:r>
              <a:rPr lang="en-US" dirty="0"/>
              <a:t>The data preparation phase is generally the most </a:t>
            </a:r>
            <a:r>
              <a:rPr lang="en-US" b="1" dirty="0"/>
              <a:t>iterative</a:t>
            </a:r>
            <a:r>
              <a:rPr lang="en-US" dirty="0"/>
              <a:t> and the one that teams tend to underestimate most </a:t>
            </a:r>
            <a:r>
              <a:rPr lang="en-US" dirty="0" smtClean="0"/>
              <a:t>often.</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49</a:t>
            </a:fld>
            <a:endParaRPr lang="en-US" dirty="0"/>
          </a:p>
        </p:txBody>
      </p:sp>
    </p:spTree>
    <p:extLst>
      <p:ext uri="{BB962C8B-B14F-4D97-AF65-F5344CB8AC3E}">
        <p14:creationId xmlns:p14="http://schemas.microsoft.com/office/powerpoint/2010/main" val="2233519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a:t>
            </a:fld>
            <a:endParaRPr lang="en-US" dirty="0"/>
          </a:p>
        </p:txBody>
      </p:sp>
      <p:pic>
        <p:nvPicPr>
          <p:cNvPr id="10242" name="Picture 2" descr="C:\Users\admin\Desktop\internet-in-a-minute-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1120462"/>
            <a:ext cx="9968248" cy="5048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a:t>
            </a:r>
            <a:r>
              <a:rPr lang="en-US" dirty="0" smtClean="0"/>
              <a:t>Preparation</a:t>
            </a:r>
          </a:p>
          <a:p>
            <a:pPr lvl="1"/>
            <a:r>
              <a:rPr lang="en-US" dirty="0" smtClean="0"/>
              <a:t>Sub-Phase of Data Preparations:</a:t>
            </a:r>
          </a:p>
          <a:p>
            <a:pPr lvl="2"/>
            <a:r>
              <a:rPr lang="en-US" dirty="0" smtClean="0"/>
              <a:t>Preparing the Analytic Sandbox</a:t>
            </a:r>
          </a:p>
          <a:p>
            <a:pPr lvl="2"/>
            <a:r>
              <a:rPr lang="en-US" dirty="0" smtClean="0"/>
              <a:t>Perform ETLT</a:t>
            </a:r>
          </a:p>
          <a:p>
            <a:pPr lvl="2"/>
            <a:r>
              <a:rPr lang="en-US" dirty="0" smtClean="0"/>
              <a:t>Learning about Data</a:t>
            </a:r>
          </a:p>
          <a:p>
            <a:pPr lvl="2"/>
            <a:r>
              <a:rPr lang="en-US" dirty="0" smtClean="0"/>
              <a:t>Data Conditioning</a:t>
            </a:r>
          </a:p>
          <a:p>
            <a:pPr lvl="2"/>
            <a:r>
              <a:rPr lang="en-US" dirty="0" smtClean="0"/>
              <a:t>Survey and Visualize</a:t>
            </a:r>
          </a:p>
          <a:p>
            <a:pPr lvl="2"/>
            <a:r>
              <a:rPr lang="en-US" dirty="0" smtClean="0">
                <a:solidFill>
                  <a:srgbClr val="FF0000"/>
                </a:solidFill>
              </a:rPr>
              <a:t>Common tools for the data preparation Phase</a:t>
            </a:r>
            <a:r>
              <a:rPr lang="en-US" dirty="0" smtClean="0"/>
              <a:t>.</a:t>
            </a:r>
          </a:p>
          <a:p>
            <a:pPr lvl="2"/>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50</a:t>
            </a:fld>
            <a:endParaRPr lang="en-US" dirty="0"/>
          </a:p>
        </p:txBody>
      </p:sp>
    </p:spTree>
    <p:extLst>
      <p:ext uri="{BB962C8B-B14F-4D97-AF65-F5344CB8AC3E}">
        <p14:creationId xmlns:p14="http://schemas.microsoft.com/office/powerpoint/2010/main" val="889535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b="1" dirty="0"/>
              <a:t>Preparing the Analytic Sandbox</a:t>
            </a:r>
            <a:r>
              <a:rPr lang="en-US" dirty="0" smtClean="0"/>
              <a:t>)</a:t>
            </a:r>
          </a:p>
          <a:p>
            <a:pPr lvl="1"/>
            <a:r>
              <a:rPr lang="en-US" dirty="0" smtClean="0"/>
              <a:t>Create </a:t>
            </a:r>
            <a:r>
              <a:rPr lang="en-US" dirty="0"/>
              <a:t>the analytic sandbox (also called workspace)</a:t>
            </a:r>
          </a:p>
          <a:p>
            <a:pPr lvl="1"/>
            <a:r>
              <a:rPr lang="en-US" dirty="0"/>
              <a:t>Allows team to explore data </a:t>
            </a:r>
            <a:r>
              <a:rPr lang="en-US" b="1" dirty="0"/>
              <a:t>without interfering </a:t>
            </a:r>
            <a:r>
              <a:rPr lang="en-US" dirty="0"/>
              <a:t>with live production data</a:t>
            </a:r>
          </a:p>
          <a:p>
            <a:pPr lvl="1"/>
            <a:r>
              <a:rPr lang="en-US" dirty="0"/>
              <a:t>Sandbox collects all kinds of data (expansive approach</a:t>
            </a:r>
            <a:r>
              <a:rPr lang="en-US" dirty="0" smtClean="0"/>
              <a:t>)</a:t>
            </a:r>
          </a:p>
          <a:p>
            <a:pPr lvl="2"/>
            <a:r>
              <a:rPr lang="en-US" dirty="0" smtClean="0"/>
              <a:t>Summary level – aggregated data </a:t>
            </a:r>
            <a:r>
              <a:rPr lang="en-US" dirty="0" smtClean="0">
                <a:sym typeface="Wingdings" panose="05000000000000000000" pitchFamily="2" charset="2"/>
              </a:rPr>
              <a:t> structured data</a:t>
            </a:r>
          </a:p>
          <a:p>
            <a:pPr lvl="2"/>
            <a:r>
              <a:rPr lang="en-US" dirty="0" smtClean="0">
                <a:sym typeface="Wingdings" panose="05000000000000000000" pitchFamily="2" charset="2"/>
              </a:rPr>
              <a:t>Raw feeds</a:t>
            </a:r>
          </a:p>
          <a:p>
            <a:pPr lvl="2"/>
            <a:r>
              <a:rPr lang="en-US" dirty="0" smtClean="0">
                <a:sym typeface="Wingdings" panose="05000000000000000000" pitchFamily="2" charset="2"/>
              </a:rPr>
              <a:t>Data from call logs or web logs  unstructured data</a:t>
            </a:r>
            <a:endParaRPr lang="en-US" dirty="0"/>
          </a:p>
          <a:p>
            <a:pPr lvl="1"/>
            <a:r>
              <a:rPr lang="en-US" dirty="0"/>
              <a:t>The sandbox allows organizations to undertake ambitious projects beyond traditional data analysis and BI to perform </a:t>
            </a:r>
            <a:r>
              <a:rPr lang="en-US" b="1" dirty="0"/>
              <a:t>advanced predictive analytics</a:t>
            </a:r>
          </a:p>
          <a:p>
            <a:pPr lvl="1"/>
            <a:r>
              <a:rPr lang="en-US" b="1" dirty="0" smtClean="0"/>
              <a:t>A </a:t>
            </a:r>
            <a:r>
              <a:rPr lang="en-US" b="1" dirty="0"/>
              <a:t>good </a:t>
            </a:r>
            <a:r>
              <a:rPr lang="en-US" b="1" dirty="0" smtClean="0"/>
              <a:t>rule is </a:t>
            </a:r>
            <a:r>
              <a:rPr lang="en-US" b="1" dirty="0"/>
              <a:t>to plan for the sandbox to be at least 5–10 times the size of the original </a:t>
            </a:r>
            <a:r>
              <a:rPr lang="en-US" b="1" dirty="0" smtClean="0"/>
              <a:t>datasets.</a:t>
            </a:r>
          </a:p>
          <a:p>
            <a:pPr lvl="1"/>
            <a:r>
              <a:rPr lang="en-US" b="1" dirty="0"/>
              <a:t>Although the concept of an analytics sandbox is relatively new, this concept has become acceptable to data science teams and IT groups.</a:t>
            </a:r>
          </a:p>
          <a:p>
            <a:pPr lvl="1"/>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51</a:t>
            </a:fld>
            <a:endParaRPr lang="en-US" dirty="0"/>
          </a:p>
        </p:txBody>
      </p:sp>
    </p:spTree>
    <p:extLst>
      <p:ext uri="{BB962C8B-B14F-4D97-AF65-F5344CB8AC3E}">
        <p14:creationId xmlns:p14="http://schemas.microsoft.com/office/powerpoint/2010/main" val="4115555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a:t>
            </a:r>
            <a:r>
              <a:rPr lang="en-US" b="1" dirty="0"/>
              <a:t>Performing ETLT</a:t>
            </a:r>
            <a:r>
              <a:rPr lang="en-US" dirty="0" smtClean="0"/>
              <a:t>)</a:t>
            </a:r>
          </a:p>
          <a:p>
            <a:pPr lvl="1"/>
            <a:r>
              <a:rPr lang="en-US" dirty="0" smtClean="0"/>
              <a:t>During Data Transformation, make sure that </a:t>
            </a:r>
            <a:r>
              <a:rPr lang="en-US" b="1" dirty="0" smtClean="0"/>
              <a:t>analytic sandbox has ample bandwidth</a:t>
            </a:r>
            <a:r>
              <a:rPr lang="en-US" dirty="0" smtClean="0"/>
              <a:t> and </a:t>
            </a:r>
            <a:r>
              <a:rPr lang="en-US" b="1" dirty="0" smtClean="0"/>
              <a:t>reliable connections</a:t>
            </a:r>
            <a:r>
              <a:rPr lang="en-US" dirty="0" smtClean="0"/>
              <a:t> to data sources</a:t>
            </a:r>
          </a:p>
          <a:p>
            <a:pPr lvl="1"/>
            <a:r>
              <a:rPr lang="en-US" dirty="0" smtClean="0"/>
              <a:t>In </a:t>
            </a:r>
            <a:r>
              <a:rPr lang="en-US" dirty="0"/>
              <a:t>ETL users perform </a:t>
            </a:r>
            <a:r>
              <a:rPr lang="en-US" b="1" dirty="0"/>
              <a:t>E</a:t>
            </a:r>
            <a:r>
              <a:rPr lang="en-US" b="1" dirty="0" smtClean="0"/>
              <a:t>xtract</a:t>
            </a:r>
            <a:r>
              <a:rPr lang="en-US" b="1" dirty="0"/>
              <a:t>, </a:t>
            </a:r>
            <a:r>
              <a:rPr lang="en-US" b="1" dirty="0" smtClean="0"/>
              <a:t>Transform</a:t>
            </a:r>
            <a:r>
              <a:rPr lang="en-US" b="1" dirty="0"/>
              <a:t>, L</a:t>
            </a:r>
            <a:r>
              <a:rPr lang="en-US" b="1" dirty="0" smtClean="0"/>
              <a:t>oad</a:t>
            </a:r>
            <a:r>
              <a:rPr lang="en-US" dirty="0" smtClean="0"/>
              <a:t> process to extract data from </a:t>
            </a:r>
            <a:r>
              <a:rPr lang="en-US" dirty="0" err="1" smtClean="0"/>
              <a:t>datastore</a:t>
            </a:r>
            <a:r>
              <a:rPr lang="en-US" dirty="0" smtClean="0"/>
              <a:t>, perform data transformations and load the data back to </a:t>
            </a:r>
            <a:r>
              <a:rPr lang="en-US" dirty="0" err="1" smtClean="0"/>
              <a:t>datastore</a:t>
            </a:r>
            <a:r>
              <a:rPr lang="en-US" dirty="0" smtClean="0"/>
              <a:t>.</a:t>
            </a:r>
          </a:p>
          <a:p>
            <a:pPr lvl="1"/>
            <a:r>
              <a:rPr lang="en-US" dirty="0" smtClean="0"/>
              <a:t>In Analytics sandbox,  </a:t>
            </a:r>
            <a:r>
              <a:rPr lang="en-US" b="1" dirty="0" smtClean="0"/>
              <a:t>ETLT</a:t>
            </a:r>
            <a:r>
              <a:rPr lang="en-US" dirty="0" smtClean="0"/>
              <a:t> means </a:t>
            </a:r>
            <a:r>
              <a:rPr lang="en-US" b="1" dirty="0" smtClean="0"/>
              <a:t>Extract, Load and Transform</a:t>
            </a:r>
            <a:r>
              <a:rPr lang="en-US" dirty="0" smtClean="0"/>
              <a:t>. </a:t>
            </a:r>
          </a:p>
          <a:p>
            <a:pPr lvl="2"/>
            <a:r>
              <a:rPr lang="en-US" b="1" dirty="0" smtClean="0"/>
              <a:t>The data is extracted in its raw form and loaded into </a:t>
            </a:r>
            <a:r>
              <a:rPr lang="en-US" b="1" dirty="0" err="1" smtClean="0"/>
              <a:t>datastore</a:t>
            </a:r>
            <a:r>
              <a:rPr lang="en-US" b="1" dirty="0" smtClean="0"/>
              <a:t>, where as analyst can choose to transform the data into a new state or leave it in its original, raw condition.</a:t>
            </a:r>
          </a:p>
          <a:p>
            <a:pPr lvl="2"/>
            <a:r>
              <a:rPr lang="en-US" dirty="0"/>
              <a:t>The reason for this approach is </a:t>
            </a:r>
            <a:r>
              <a:rPr lang="en-US" b="1" dirty="0"/>
              <a:t>that there is significant value in preserving </a:t>
            </a:r>
            <a:r>
              <a:rPr lang="en-US" b="1" dirty="0" smtClean="0"/>
              <a:t>the raw </a:t>
            </a:r>
            <a:r>
              <a:rPr lang="en-US" b="1" dirty="0"/>
              <a:t>data </a:t>
            </a:r>
            <a:r>
              <a:rPr lang="en-US" dirty="0"/>
              <a:t>and including it in the sandbox before any transformations take place.</a:t>
            </a:r>
            <a:endParaRPr lang="en-US" dirty="0" smtClean="0"/>
          </a:p>
          <a:p>
            <a:pPr lvl="1"/>
            <a:r>
              <a:rPr lang="en-US" dirty="0" smtClean="0"/>
              <a:t>In </a:t>
            </a:r>
            <a:r>
              <a:rPr lang="en-US" dirty="0"/>
              <a:t>the sandbox the process is often </a:t>
            </a:r>
            <a:r>
              <a:rPr lang="en-US" b="1" dirty="0"/>
              <a:t>ELT</a:t>
            </a:r>
            <a:r>
              <a:rPr lang="en-US" dirty="0"/>
              <a:t> – early load preserves the raw data which can be useful to examine</a:t>
            </a:r>
          </a:p>
          <a:p>
            <a:pPr lvl="1"/>
            <a:r>
              <a:rPr lang="en-US" dirty="0"/>
              <a:t>Example –</a:t>
            </a:r>
            <a:r>
              <a:rPr lang="en-US" b="1" dirty="0"/>
              <a:t> in credit card fraud detection, outliers can represent high-risk transactions that might be inadvertently filtered out or transformed before being loaded into the </a:t>
            </a:r>
            <a:r>
              <a:rPr lang="en-US" b="1" dirty="0" smtClean="0"/>
              <a:t>database.</a:t>
            </a:r>
            <a:endParaRPr lang="en-US" b="1"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52</a:t>
            </a:fld>
            <a:endParaRPr lang="en-US" dirty="0"/>
          </a:p>
        </p:txBody>
      </p:sp>
    </p:spTree>
    <p:extLst>
      <p:ext uri="{BB962C8B-B14F-4D97-AF65-F5344CB8AC3E}">
        <p14:creationId xmlns:p14="http://schemas.microsoft.com/office/powerpoint/2010/main" val="12830660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a:t>Performing ETLT</a:t>
            </a:r>
            <a:r>
              <a:rPr lang="en-US" dirty="0" smtClean="0"/>
              <a:t>)</a:t>
            </a:r>
          </a:p>
          <a:p>
            <a:pPr lvl="1"/>
            <a:r>
              <a:rPr lang="en-US" dirty="0" smtClean="0"/>
              <a:t>ETL approach:</a:t>
            </a:r>
          </a:p>
          <a:p>
            <a:pPr lvl="2"/>
            <a:r>
              <a:rPr lang="en-US" dirty="0" smtClean="0"/>
              <a:t>It gives </a:t>
            </a:r>
            <a:r>
              <a:rPr lang="en-US" dirty="0"/>
              <a:t>the team access to clean data to analyze after the data has been </a:t>
            </a:r>
            <a:r>
              <a:rPr lang="en-US" dirty="0" smtClean="0"/>
              <a:t>loaded into </a:t>
            </a:r>
            <a:r>
              <a:rPr lang="en-US" dirty="0"/>
              <a:t>the </a:t>
            </a:r>
            <a:r>
              <a:rPr lang="en-US" dirty="0" smtClean="0"/>
              <a:t>database.</a:t>
            </a:r>
          </a:p>
          <a:p>
            <a:pPr lvl="2"/>
            <a:r>
              <a:rPr lang="en-US" dirty="0"/>
              <a:t>It gives access to the data in its original form for finding hidden nuances in the </a:t>
            </a:r>
            <a:r>
              <a:rPr lang="en-US" dirty="0" smtClean="0"/>
              <a:t>data.</a:t>
            </a:r>
          </a:p>
          <a:p>
            <a:pPr lvl="1"/>
            <a:r>
              <a:rPr lang="en-US" dirty="0" smtClean="0"/>
              <a:t>ETLT approach:</a:t>
            </a:r>
          </a:p>
          <a:p>
            <a:pPr lvl="2"/>
            <a:r>
              <a:rPr lang="en-US" dirty="0"/>
              <a:t>The team may </a:t>
            </a:r>
            <a:r>
              <a:rPr lang="en-US" dirty="0" smtClean="0"/>
              <a:t>want clean </a:t>
            </a:r>
            <a:r>
              <a:rPr lang="en-US" dirty="0"/>
              <a:t>data and aggregated </a:t>
            </a:r>
            <a:r>
              <a:rPr lang="en-US" dirty="0" smtClean="0"/>
              <a:t>data.</a:t>
            </a:r>
          </a:p>
          <a:p>
            <a:pPr lvl="2"/>
            <a:r>
              <a:rPr lang="en-US" dirty="0"/>
              <a:t>It may need to keep a copy of the original data to compare against or look for hidden patterns that may have existed in the data before the cleaning </a:t>
            </a:r>
            <a:r>
              <a:rPr lang="en-US" dirty="0" smtClean="0"/>
              <a:t>stage.</a:t>
            </a:r>
          </a:p>
          <a:p>
            <a:pPr lvl="2"/>
            <a:r>
              <a:rPr lang="en-US" b="1" dirty="0"/>
              <a:t>Depending on the size and number of the data </a:t>
            </a:r>
            <a:r>
              <a:rPr lang="en-US" b="1" dirty="0" smtClean="0"/>
              <a:t>sources </a:t>
            </a:r>
            <a:r>
              <a:rPr lang="en-US" b="1" dirty="0" smtClean="0">
                <a:sym typeface="Wingdings" panose="05000000000000000000" pitchFamily="2" charset="2"/>
              </a:rPr>
              <a:t> parallelize  Big ETL</a:t>
            </a:r>
          </a:p>
          <a:p>
            <a:pPr lvl="2"/>
            <a:r>
              <a:rPr lang="en-US" dirty="0"/>
              <a:t>Prior to moving the data into the analytic sandbox, </a:t>
            </a:r>
            <a:r>
              <a:rPr lang="en-US" b="1" dirty="0"/>
              <a:t>determine the transformations that need to </a:t>
            </a:r>
            <a:r>
              <a:rPr lang="en-US" b="1" dirty="0" smtClean="0"/>
              <a:t>be performed </a:t>
            </a:r>
            <a:r>
              <a:rPr lang="en-US" b="1" dirty="0"/>
              <a:t>on the data</a:t>
            </a:r>
            <a:r>
              <a:rPr lang="en-US" dirty="0" smtClean="0"/>
              <a:t>. </a:t>
            </a:r>
            <a:r>
              <a:rPr lang="en-US" dirty="0">
                <a:sym typeface="Wingdings" panose="05000000000000000000" pitchFamily="2" charset="2"/>
              </a:rPr>
              <a:t> Part of this phase involves assessing data quality and structuring the </a:t>
            </a:r>
            <a:r>
              <a:rPr lang="en-US" dirty="0" smtClean="0">
                <a:sym typeface="Wingdings" panose="05000000000000000000" pitchFamily="2" charset="2"/>
              </a:rPr>
              <a:t>datasets properly </a:t>
            </a:r>
            <a:r>
              <a:rPr lang="en-US" dirty="0">
                <a:sym typeface="Wingdings" panose="05000000000000000000" pitchFamily="2" charset="2"/>
              </a:rPr>
              <a:t>so they can be used for robust analysis in subsequent </a:t>
            </a:r>
            <a:r>
              <a:rPr lang="en-US" dirty="0" smtClean="0">
                <a:sym typeface="Wingdings" panose="05000000000000000000" pitchFamily="2" charset="2"/>
              </a:rPr>
              <a:t>phases. Some time new data attributes also needed.</a:t>
            </a:r>
            <a:endParaRPr lang="en-US" dirty="0" smtClean="0"/>
          </a:p>
          <a:p>
            <a:pPr lvl="2"/>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53</a:t>
            </a:fld>
            <a:endParaRPr lang="en-US" dirty="0"/>
          </a:p>
        </p:txBody>
      </p:sp>
    </p:spTree>
    <p:extLst>
      <p:ext uri="{BB962C8B-B14F-4D97-AF65-F5344CB8AC3E}">
        <p14:creationId xmlns:p14="http://schemas.microsoft.com/office/powerpoint/2010/main" val="32957923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Learning about the data</a:t>
            </a:r>
            <a:r>
              <a:rPr lang="en-US" dirty="0" smtClean="0"/>
              <a:t>)</a:t>
            </a:r>
          </a:p>
          <a:p>
            <a:pPr lvl="1"/>
            <a:r>
              <a:rPr lang="en-US" sz="2800" dirty="0"/>
              <a:t>Spending time to learn </a:t>
            </a:r>
            <a:r>
              <a:rPr lang="en-US" sz="2800" dirty="0" smtClean="0"/>
              <a:t>the nuances </a:t>
            </a:r>
            <a:r>
              <a:rPr lang="en-US" sz="2800" dirty="0"/>
              <a:t>of the datasets provides </a:t>
            </a:r>
            <a:r>
              <a:rPr lang="en-US" sz="2800" dirty="0" smtClean="0"/>
              <a:t>context</a:t>
            </a:r>
            <a:endParaRPr lang="en-US" sz="2800" dirty="0"/>
          </a:p>
          <a:p>
            <a:pPr lvl="2"/>
            <a:r>
              <a:rPr lang="en-US" sz="2800" dirty="0"/>
              <a:t>output versus what is a surprising </a:t>
            </a:r>
            <a:r>
              <a:rPr lang="en-US" sz="2800" dirty="0" smtClean="0"/>
              <a:t>findings</a:t>
            </a:r>
            <a:endParaRPr lang="en-US" sz="2800" dirty="0"/>
          </a:p>
          <a:p>
            <a:pPr lvl="1"/>
            <a:r>
              <a:rPr lang="en-US" sz="3200" b="1" dirty="0" smtClean="0"/>
              <a:t>Becoming </a:t>
            </a:r>
            <a:r>
              <a:rPr lang="en-US" sz="3200" b="1" dirty="0"/>
              <a:t>familiar with the data is critical</a:t>
            </a:r>
          </a:p>
          <a:p>
            <a:pPr lvl="1"/>
            <a:r>
              <a:rPr lang="en-US" sz="3200" dirty="0"/>
              <a:t>This activity accomplishes several goals</a:t>
            </a:r>
            <a:r>
              <a:rPr lang="en-US" sz="3200" dirty="0" smtClean="0"/>
              <a:t>:</a:t>
            </a:r>
          </a:p>
          <a:p>
            <a:pPr lvl="2"/>
            <a:r>
              <a:rPr lang="en-US" sz="2800" dirty="0" smtClean="0"/>
              <a:t>Clarify the data that the data science team has access.</a:t>
            </a:r>
            <a:endParaRPr lang="en-US" sz="2800" dirty="0"/>
          </a:p>
          <a:p>
            <a:pPr lvl="2"/>
            <a:r>
              <a:rPr lang="en-US" sz="2800" dirty="0"/>
              <a:t>Determines the data available to the team early in the project</a:t>
            </a:r>
          </a:p>
          <a:p>
            <a:pPr lvl="2"/>
            <a:r>
              <a:rPr lang="en-US" sz="2800" dirty="0"/>
              <a:t>Highlights gaps – identifies data not currently available</a:t>
            </a:r>
          </a:p>
          <a:p>
            <a:pPr lvl="2"/>
            <a:r>
              <a:rPr lang="en-US" sz="2800" dirty="0"/>
              <a:t>Identifies data outside the organization that might be useful</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54</a:t>
            </a:fld>
            <a:endParaRPr lang="en-US" dirty="0"/>
          </a:p>
        </p:txBody>
      </p:sp>
    </p:spTree>
    <p:extLst>
      <p:ext uri="{BB962C8B-B14F-4D97-AF65-F5344CB8AC3E}">
        <p14:creationId xmlns:p14="http://schemas.microsoft.com/office/powerpoint/2010/main" val="1034022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a:t>Learning about the Data Sample Dataset Inventory</a:t>
            </a:r>
            <a:r>
              <a:rPr lang="en-US" dirty="0" smtClean="0"/>
              <a:t>)</a:t>
            </a:r>
          </a:p>
          <a:p>
            <a:endParaRPr lang="en-US" dirty="0" smtClean="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55</a:t>
            </a:fld>
            <a:endParaRPr lang="en-US" dirty="0"/>
          </a:p>
        </p:txBody>
      </p:sp>
      <p:pic>
        <p:nvPicPr>
          <p:cNvPr id="6" name="Picture 5"/>
          <p:cNvPicPr>
            <a:picLocks noChangeAspect="1"/>
          </p:cNvPicPr>
          <p:nvPr/>
        </p:nvPicPr>
        <p:blipFill>
          <a:blip r:embed="rId2"/>
          <a:stretch>
            <a:fillRect/>
          </a:stretch>
        </p:blipFill>
        <p:spPr>
          <a:xfrm>
            <a:off x="1983347" y="2073499"/>
            <a:ext cx="8704656" cy="4545169"/>
          </a:xfrm>
          <a:prstGeom prst="rect">
            <a:avLst/>
          </a:prstGeom>
        </p:spPr>
      </p:pic>
    </p:spTree>
    <p:extLst>
      <p:ext uri="{BB962C8B-B14F-4D97-AF65-F5344CB8AC3E}">
        <p14:creationId xmlns:p14="http://schemas.microsoft.com/office/powerpoint/2010/main" val="369144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a:t>
            </a:r>
            <a:r>
              <a:rPr lang="en-US" b="1" dirty="0" smtClean="0"/>
              <a:t>Data Conditioning</a:t>
            </a:r>
            <a:r>
              <a:rPr lang="en-US" dirty="0" smtClean="0"/>
              <a:t>)</a:t>
            </a:r>
          </a:p>
          <a:p>
            <a:pPr lvl="1"/>
            <a:r>
              <a:rPr lang="en-US" sz="2600" dirty="0">
                <a:solidFill>
                  <a:srgbClr val="FF0000"/>
                </a:solidFill>
              </a:rPr>
              <a:t>Data conditioning includes </a:t>
            </a:r>
            <a:r>
              <a:rPr lang="en-US" sz="2600" b="1" dirty="0">
                <a:solidFill>
                  <a:srgbClr val="FF0000"/>
                </a:solidFill>
              </a:rPr>
              <a:t>cleaning data</a:t>
            </a:r>
            <a:r>
              <a:rPr lang="en-US" sz="2600" dirty="0">
                <a:solidFill>
                  <a:srgbClr val="FF0000"/>
                </a:solidFill>
              </a:rPr>
              <a:t>, </a:t>
            </a:r>
            <a:r>
              <a:rPr lang="en-US" sz="2600" b="1" dirty="0">
                <a:solidFill>
                  <a:srgbClr val="FF0000"/>
                </a:solidFill>
              </a:rPr>
              <a:t>normalizing datasets</a:t>
            </a:r>
            <a:r>
              <a:rPr lang="en-US" sz="2600" dirty="0">
                <a:solidFill>
                  <a:srgbClr val="FF0000"/>
                </a:solidFill>
              </a:rPr>
              <a:t>, and </a:t>
            </a:r>
            <a:r>
              <a:rPr lang="en-US" sz="2600" b="1" dirty="0">
                <a:solidFill>
                  <a:srgbClr val="FF0000"/>
                </a:solidFill>
              </a:rPr>
              <a:t>performing </a:t>
            </a:r>
            <a:r>
              <a:rPr lang="en-US" sz="2600" b="1" dirty="0" smtClean="0">
                <a:solidFill>
                  <a:srgbClr val="FF0000"/>
                </a:solidFill>
              </a:rPr>
              <a:t>transformations</a:t>
            </a:r>
            <a:r>
              <a:rPr lang="en-US" sz="2600" dirty="0" smtClean="0">
                <a:solidFill>
                  <a:srgbClr val="FF0000"/>
                </a:solidFill>
              </a:rPr>
              <a:t>.</a:t>
            </a:r>
          </a:p>
          <a:p>
            <a:pPr lvl="1"/>
            <a:r>
              <a:rPr lang="en-US" sz="2600" dirty="0"/>
              <a:t>A critical step within the Data Analytics Lifecycle</a:t>
            </a:r>
            <a:r>
              <a:rPr lang="en-US" sz="2600" b="1" dirty="0"/>
              <a:t>, data conditioning </a:t>
            </a:r>
            <a:r>
              <a:rPr lang="en-US" sz="2600" dirty="0"/>
              <a:t>can </a:t>
            </a:r>
            <a:r>
              <a:rPr lang="en-US" sz="2600" dirty="0" smtClean="0"/>
              <a:t>involve many </a:t>
            </a:r>
            <a:r>
              <a:rPr lang="en-US" sz="2600" dirty="0"/>
              <a:t>complex steps to join or merge datasets or otherwise get datasets into a state that enables </a:t>
            </a:r>
            <a:r>
              <a:rPr lang="en-US" sz="2600" dirty="0" smtClean="0"/>
              <a:t>analysis in </a:t>
            </a:r>
            <a:r>
              <a:rPr lang="en-US" sz="2600" dirty="0"/>
              <a:t>further phases</a:t>
            </a:r>
            <a:r>
              <a:rPr lang="en-US" sz="2600" dirty="0" smtClean="0"/>
              <a:t>.</a:t>
            </a:r>
          </a:p>
          <a:p>
            <a:pPr lvl="1"/>
            <a:r>
              <a:rPr lang="en-US" sz="2600" dirty="0" smtClean="0"/>
              <a:t>Data Conditioning can be </a:t>
            </a:r>
            <a:endParaRPr lang="en-US" sz="2600" dirty="0"/>
          </a:p>
          <a:p>
            <a:pPr lvl="2"/>
            <a:r>
              <a:rPr lang="en-US" sz="2200" dirty="0"/>
              <a:t>Often viewed as a preprocessing step prior to data analysis, it might be performed by data owner, IT department, DBA, etc.</a:t>
            </a:r>
          </a:p>
          <a:p>
            <a:pPr lvl="2"/>
            <a:r>
              <a:rPr lang="en-US" sz="2200" dirty="0"/>
              <a:t>Best to have </a:t>
            </a:r>
            <a:r>
              <a:rPr lang="en-US" sz="2200" b="1" dirty="0"/>
              <a:t>data scientists</a:t>
            </a:r>
            <a:r>
              <a:rPr lang="en-US" sz="2200" dirty="0"/>
              <a:t> involved</a:t>
            </a:r>
          </a:p>
          <a:p>
            <a:pPr lvl="2"/>
            <a:r>
              <a:rPr lang="en-US" sz="2200" dirty="0"/>
              <a:t>Data science teams prefer more data than too </a:t>
            </a:r>
            <a:r>
              <a:rPr lang="en-US" sz="2200" dirty="0" smtClean="0"/>
              <a:t>little.</a:t>
            </a:r>
          </a:p>
          <a:p>
            <a:pPr lvl="1"/>
            <a:r>
              <a:rPr lang="en-US" sz="2600" dirty="0"/>
              <a:t>In this phase, the team decides which aspects of particular datasets will be useful to analyze in later steps.</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56</a:t>
            </a:fld>
            <a:endParaRPr lang="en-US" dirty="0"/>
          </a:p>
        </p:txBody>
      </p:sp>
    </p:spTree>
    <p:extLst>
      <p:ext uri="{BB962C8B-B14F-4D97-AF65-F5344CB8AC3E}">
        <p14:creationId xmlns:p14="http://schemas.microsoft.com/office/powerpoint/2010/main" val="3997428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Data Conditioning</a:t>
            </a:r>
            <a:r>
              <a:rPr lang="en-US" dirty="0" smtClean="0"/>
              <a:t>)</a:t>
            </a:r>
          </a:p>
          <a:p>
            <a:pPr lvl="1"/>
            <a:r>
              <a:rPr lang="en-US" sz="2600" dirty="0" smtClean="0"/>
              <a:t>Additional </a:t>
            </a:r>
            <a:r>
              <a:rPr lang="en-US" sz="2600" dirty="0"/>
              <a:t>questions and considerations</a:t>
            </a:r>
          </a:p>
          <a:p>
            <a:pPr lvl="2"/>
            <a:r>
              <a:rPr lang="en-US" sz="2200" dirty="0"/>
              <a:t>What are the data sources?  Target fields?</a:t>
            </a:r>
          </a:p>
          <a:p>
            <a:pPr lvl="2"/>
            <a:r>
              <a:rPr lang="en-US" sz="2200" dirty="0"/>
              <a:t>How clean is the data?</a:t>
            </a:r>
          </a:p>
          <a:p>
            <a:pPr lvl="2"/>
            <a:r>
              <a:rPr lang="en-US" sz="2200" dirty="0"/>
              <a:t>How consistent are the contents and files?  Missing or inconsistent values?</a:t>
            </a:r>
          </a:p>
          <a:p>
            <a:pPr lvl="2"/>
            <a:r>
              <a:rPr lang="en-US" sz="2200" dirty="0"/>
              <a:t>Assess the consistence of the data types – numeric, alphanumeric?</a:t>
            </a:r>
          </a:p>
          <a:p>
            <a:pPr lvl="2"/>
            <a:r>
              <a:rPr lang="en-US" sz="2200" dirty="0"/>
              <a:t>Review the contents to ensure the data makes sense</a:t>
            </a:r>
          </a:p>
          <a:p>
            <a:pPr lvl="2"/>
            <a:r>
              <a:rPr lang="en-US" sz="2200" dirty="0"/>
              <a:t>Look for evidence of systematic error</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57</a:t>
            </a:fld>
            <a:endParaRPr lang="en-US" dirty="0"/>
          </a:p>
        </p:txBody>
      </p:sp>
    </p:spTree>
    <p:extLst>
      <p:ext uri="{BB962C8B-B14F-4D97-AF65-F5344CB8AC3E}">
        <p14:creationId xmlns:p14="http://schemas.microsoft.com/office/powerpoint/2010/main" val="16213254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Phase – 2: </a:t>
            </a:r>
            <a:r>
              <a:rPr lang="en-US" dirty="0"/>
              <a:t>Data Preparation </a:t>
            </a:r>
            <a:r>
              <a:rPr lang="en-US" dirty="0" smtClean="0"/>
              <a:t>(</a:t>
            </a:r>
            <a:r>
              <a:rPr lang="en-US" b="1" dirty="0"/>
              <a:t>Survey and Visualize</a:t>
            </a:r>
            <a:r>
              <a:rPr lang="en-US" dirty="0" smtClean="0"/>
              <a:t>)</a:t>
            </a:r>
          </a:p>
          <a:p>
            <a:pPr lvl="1"/>
            <a:r>
              <a:rPr lang="en-US" dirty="0"/>
              <a:t>Leverage </a:t>
            </a:r>
            <a:r>
              <a:rPr lang="en-US" b="1" dirty="0"/>
              <a:t>data visualization tools</a:t>
            </a:r>
            <a:r>
              <a:rPr lang="en-US" dirty="0"/>
              <a:t> to </a:t>
            </a:r>
            <a:r>
              <a:rPr lang="en-US" b="1" dirty="0"/>
              <a:t>gain an overview of the data</a:t>
            </a:r>
          </a:p>
          <a:p>
            <a:pPr lvl="1"/>
            <a:r>
              <a:rPr lang="en-US" dirty="0"/>
              <a:t>Seeing </a:t>
            </a:r>
            <a:r>
              <a:rPr lang="en-US" b="1" dirty="0" smtClean="0"/>
              <a:t>high-level patterns</a:t>
            </a:r>
            <a:r>
              <a:rPr lang="en-US" dirty="0" smtClean="0"/>
              <a:t> </a:t>
            </a:r>
            <a:r>
              <a:rPr lang="en-US" dirty="0"/>
              <a:t>in the data enables one to understand characteristics about the data very quickly</a:t>
            </a:r>
            <a:r>
              <a:rPr lang="en-US" dirty="0" smtClean="0"/>
              <a:t>. </a:t>
            </a:r>
            <a:r>
              <a:rPr lang="en-US" dirty="0" smtClean="0">
                <a:sym typeface="Wingdings" panose="05000000000000000000" pitchFamily="2" charset="2"/>
              </a:rPr>
              <a:t> simply data quality</a:t>
            </a:r>
            <a:endParaRPr lang="en-US" dirty="0"/>
          </a:p>
          <a:p>
            <a:pPr lvl="1"/>
            <a:r>
              <a:rPr lang="en-US" dirty="0" err="1" smtClean="0"/>
              <a:t>Shneiderman’s</a:t>
            </a:r>
            <a:r>
              <a:rPr lang="en-US" dirty="0" smtClean="0"/>
              <a:t> </a:t>
            </a:r>
            <a:r>
              <a:rPr lang="en-US" dirty="0"/>
              <a:t>mantra:</a:t>
            </a:r>
          </a:p>
          <a:p>
            <a:pPr lvl="2"/>
            <a:r>
              <a:rPr lang="en-US" dirty="0"/>
              <a:t>“</a:t>
            </a:r>
            <a:r>
              <a:rPr lang="en-US" b="1" dirty="0"/>
              <a:t>Overview first, zoom and filter, then details-on-demand</a:t>
            </a:r>
            <a:r>
              <a:rPr lang="en-US" dirty="0"/>
              <a:t>”</a:t>
            </a:r>
          </a:p>
          <a:p>
            <a:pPr lvl="2"/>
            <a:r>
              <a:rPr lang="en-US" dirty="0"/>
              <a:t>This enables the user to find areas of interest, zoom and filter to find more detailed information about a particular area, then find the detailed data in that area</a:t>
            </a:r>
          </a:p>
          <a:p>
            <a:pPr lvl="1"/>
            <a:r>
              <a:rPr lang="en-US" sz="2000" dirty="0"/>
              <a:t>Review data to ensure calculations are consistent</a:t>
            </a:r>
          </a:p>
          <a:p>
            <a:pPr lvl="1"/>
            <a:r>
              <a:rPr lang="en-US" sz="2000" dirty="0"/>
              <a:t>Does the data distribution stay consistent?</a:t>
            </a:r>
          </a:p>
          <a:p>
            <a:pPr lvl="1"/>
            <a:r>
              <a:rPr lang="en-US" sz="2000" dirty="0"/>
              <a:t>Assess the granularity of the data, the range of values, and the level of aggregation of the data</a:t>
            </a:r>
          </a:p>
          <a:p>
            <a:pPr lvl="1"/>
            <a:r>
              <a:rPr lang="en-US" sz="2000" dirty="0"/>
              <a:t>Does the data represent the population of interest?</a:t>
            </a:r>
          </a:p>
          <a:p>
            <a:pPr lvl="1"/>
            <a:r>
              <a:rPr lang="en-US" sz="2000" dirty="0"/>
              <a:t>Check time-related variables – daily, weekly, monthly?  Is this good enough?</a:t>
            </a:r>
          </a:p>
          <a:p>
            <a:pPr lvl="1"/>
            <a:r>
              <a:rPr lang="en-US" sz="2000" dirty="0"/>
              <a:t>Is the data standardized/normalized? Scales consistent?</a:t>
            </a:r>
          </a:p>
          <a:p>
            <a:pPr lvl="1"/>
            <a:r>
              <a:rPr lang="en-US" sz="2100" dirty="0"/>
              <a:t>For geospatial datasets, are state/country abbreviations consistent</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58</a:t>
            </a:fld>
            <a:endParaRPr lang="en-US" dirty="0"/>
          </a:p>
        </p:txBody>
      </p:sp>
    </p:spTree>
    <p:extLst>
      <p:ext uri="{BB962C8B-B14F-4D97-AF65-F5344CB8AC3E}">
        <p14:creationId xmlns:p14="http://schemas.microsoft.com/office/powerpoint/2010/main" val="1903269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Common tools for data preparation</a:t>
            </a:r>
            <a:r>
              <a:rPr lang="en-US" dirty="0" smtClean="0"/>
              <a:t>)</a:t>
            </a:r>
          </a:p>
          <a:p>
            <a:pPr lvl="1"/>
            <a:r>
              <a:rPr lang="en-US" b="1" dirty="0"/>
              <a:t>Hadoop</a:t>
            </a:r>
            <a:r>
              <a:rPr lang="en-US" dirty="0"/>
              <a:t> can perform parallel ingest and analysis</a:t>
            </a:r>
          </a:p>
          <a:p>
            <a:pPr lvl="1"/>
            <a:r>
              <a:rPr lang="en-US" b="1" dirty="0"/>
              <a:t>Alpine Miner</a:t>
            </a:r>
            <a:r>
              <a:rPr lang="en-US" dirty="0"/>
              <a:t> provides a graphical user interface for creating analytic workflows</a:t>
            </a:r>
          </a:p>
          <a:p>
            <a:pPr lvl="1"/>
            <a:r>
              <a:rPr lang="en-US" b="1" dirty="0" err="1"/>
              <a:t>OpenRefine</a:t>
            </a:r>
            <a:r>
              <a:rPr lang="en-US" dirty="0"/>
              <a:t> (formerly Google Refine) is a free, open source tool for working with messy data</a:t>
            </a:r>
          </a:p>
          <a:p>
            <a:pPr lvl="1"/>
            <a:r>
              <a:rPr lang="en-US" dirty="0"/>
              <a:t>Similar to </a:t>
            </a:r>
            <a:r>
              <a:rPr lang="en-US" dirty="0" err="1"/>
              <a:t>OpenRefine</a:t>
            </a:r>
            <a:r>
              <a:rPr lang="en-US" dirty="0"/>
              <a:t>, </a:t>
            </a:r>
            <a:r>
              <a:rPr lang="en-US" b="1" dirty="0"/>
              <a:t>Data Wrangler </a:t>
            </a:r>
            <a:r>
              <a:rPr lang="en-US" dirty="0"/>
              <a:t>is an  interactive tool for data cleansing an transformation</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59</a:t>
            </a:fld>
            <a:endParaRPr lang="en-US" dirty="0"/>
          </a:p>
        </p:txBody>
      </p:sp>
    </p:spTree>
    <p:extLst>
      <p:ext uri="{BB962C8B-B14F-4D97-AF65-F5344CB8AC3E}">
        <p14:creationId xmlns:p14="http://schemas.microsoft.com/office/powerpoint/2010/main" val="1125992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1394033" y="1144415"/>
            <a:ext cx="9971081"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1" y="2283690"/>
            <a:ext cx="1328224" cy="928795"/>
          </a:xfrm>
          <a:prstGeom prst="rect">
            <a:avLst/>
          </a:prstGeom>
        </p:spPr>
      </p:pic>
      <p:pic>
        <p:nvPicPr>
          <p:cNvPr id="5" name="Picture 4"/>
          <p:cNvPicPr>
            <a:picLocks noChangeAspect="1"/>
          </p:cNvPicPr>
          <p:nvPr/>
        </p:nvPicPr>
        <p:blipFill>
          <a:blip r:embed="rId3"/>
          <a:stretch>
            <a:fillRect/>
          </a:stretch>
        </p:blipFill>
        <p:spPr>
          <a:xfrm>
            <a:off x="3625059" y="2323336"/>
            <a:ext cx="1186445" cy="889149"/>
          </a:xfrm>
          <a:prstGeom prst="rect">
            <a:avLst/>
          </a:prstGeom>
        </p:spPr>
      </p:pic>
      <p:sp>
        <p:nvSpPr>
          <p:cNvPr id="6" name="TextBox 5"/>
          <p:cNvSpPr txBox="1"/>
          <p:nvPr/>
        </p:nvSpPr>
        <p:spPr>
          <a:xfrm>
            <a:off x="1742848" y="1776866"/>
            <a:ext cx="757111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9008490" y="2371418"/>
            <a:ext cx="1669137" cy="929560"/>
          </a:xfrm>
          <a:prstGeom prst="rect">
            <a:avLst/>
          </a:prstGeom>
        </p:spPr>
      </p:pic>
      <p:sp>
        <p:nvSpPr>
          <p:cNvPr id="11" name="Right Arrow 10"/>
          <p:cNvSpPr/>
          <p:nvPr/>
        </p:nvSpPr>
        <p:spPr>
          <a:xfrm>
            <a:off x="5513425" y="2504748"/>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645663" y="3875320"/>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2572089"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858765" y="4935200"/>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41295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3: Model Planning</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60</a:t>
            </a:fld>
            <a:endParaRPr lang="en-US" dirty="0"/>
          </a:p>
        </p:txBody>
      </p:sp>
      <p:pic>
        <p:nvPicPr>
          <p:cNvPr id="6" name="Picture 5"/>
          <p:cNvPicPr>
            <a:picLocks noChangeAspect="1"/>
          </p:cNvPicPr>
          <p:nvPr/>
        </p:nvPicPr>
        <p:blipFill>
          <a:blip r:embed="rId2"/>
          <a:stretch>
            <a:fillRect/>
          </a:stretch>
        </p:blipFill>
        <p:spPr>
          <a:xfrm>
            <a:off x="2171164" y="1621665"/>
            <a:ext cx="7745568" cy="4953000"/>
          </a:xfrm>
          <a:prstGeom prst="rect">
            <a:avLst/>
          </a:prstGeom>
        </p:spPr>
      </p:pic>
    </p:spTree>
    <p:extLst>
      <p:ext uri="{BB962C8B-B14F-4D97-AF65-F5344CB8AC3E}">
        <p14:creationId xmlns:p14="http://schemas.microsoft.com/office/powerpoint/2010/main" val="34732158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a:t>
            </a:r>
            <a:r>
              <a:rPr lang="en-US" dirty="0" smtClean="0"/>
              <a:t>:Model Planning</a:t>
            </a:r>
          </a:p>
          <a:p>
            <a:pPr lvl="1"/>
            <a:r>
              <a:rPr lang="en-US" dirty="0" smtClean="0"/>
              <a:t>The </a:t>
            </a:r>
            <a:r>
              <a:rPr lang="en-US" dirty="0"/>
              <a:t>team identifies </a:t>
            </a:r>
            <a:r>
              <a:rPr lang="en-US" b="1" dirty="0"/>
              <a:t>candidate models </a:t>
            </a:r>
            <a:r>
              <a:rPr lang="en-US" dirty="0"/>
              <a:t>to apply to the data for </a:t>
            </a:r>
            <a:r>
              <a:rPr lang="en-US" b="1" dirty="0"/>
              <a:t>clustering</a:t>
            </a:r>
            <a:r>
              <a:rPr lang="en-US" dirty="0"/>
              <a:t>, </a:t>
            </a:r>
            <a:r>
              <a:rPr lang="en-US" b="1" dirty="0"/>
              <a:t>classifying</a:t>
            </a:r>
            <a:r>
              <a:rPr lang="en-US" dirty="0"/>
              <a:t>, or </a:t>
            </a:r>
            <a:r>
              <a:rPr lang="en-US" b="1" dirty="0"/>
              <a:t>finding relationships</a:t>
            </a:r>
            <a:r>
              <a:rPr lang="en-US" dirty="0"/>
              <a:t> in the data depending on the goal of the project</a:t>
            </a:r>
          </a:p>
          <a:p>
            <a:pPr lvl="1"/>
            <a:r>
              <a:rPr lang="en-US" dirty="0"/>
              <a:t>Activities to consider</a:t>
            </a:r>
          </a:p>
          <a:p>
            <a:pPr lvl="2"/>
            <a:r>
              <a:rPr lang="en-US" b="1" dirty="0"/>
              <a:t>Assess the structure of the data </a:t>
            </a:r>
            <a:r>
              <a:rPr lang="en-US" dirty="0"/>
              <a:t>– this dictates the tools and analytic techniques for the next phase</a:t>
            </a:r>
          </a:p>
          <a:p>
            <a:pPr lvl="2"/>
            <a:r>
              <a:rPr lang="en-US" b="1" dirty="0"/>
              <a:t>Ensure the analytic techniques enable the team to meet the business objectives and accept or reject the working hypotheses</a:t>
            </a:r>
          </a:p>
          <a:p>
            <a:pPr lvl="2"/>
            <a:r>
              <a:rPr lang="en-US" dirty="0"/>
              <a:t>Determine if the situation warrants a single model or a series of techniques as part of a larger analytic workflow</a:t>
            </a:r>
          </a:p>
          <a:p>
            <a:pPr lvl="2"/>
            <a:r>
              <a:rPr lang="en-US" dirty="0"/>
              <a:t>Research and understand how other analysts have approached this kind or similar kind of problem</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61</a:t>
            </a:fld>
            <a:endParaRPr lang="en-US" dirty="0"/>
          </a:p>
        </p:txBody>
      </p:sp>
    </p:spTree>
    <p:extLst>
      <p:ext uri="{BB962C8B-B14F-4D97-AF65-F5344CB8AC3E}">
        <p14:creationId xmlns:p14="http://schemas.microsoft.com/office/powerpoint/2010/main" val="37205315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Planning(</a:t>
            </a:r>
            <a:r>
              <a:rPr lang="en-US" b="1" dirty="0"/>
              <a:t>Model Planning in Industry Verticals</a:t>
            </a:r>
            <a:r>
              <a:rPr lang="en-US" dirty="0" smtClean="0"/>
              <a:t>)</a:t>
            </a:r>
          </a:p>
          <a:p>
            <a:pPr lvl="1"/>
            <a:r>
              <a:rPr lang="en-US" dirty="0"/>
              <a:t>Example of other analysts approaching a similar </a:t>
            </a:r>
            <a:r>
              <a:rPr lang="en-US" dirty="0" smtClean="0"/>
              <a:t>problem</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62</a:t>
            </a:fld>
            <a:endParaRPr lang="en-US" dirty="0"/>
          </a:p>
        </p:txBody>
      </p:sp>
      <p:pic>
        <p:nvPicPr>
          <p:cNvPr id="6" name="Picture 5"/>
          <p:cNvPicPr>
            <a:picLocks noChangeAspect="1"/>
          </p:cNvPicPr>
          <p:nvPr/>
        </p:nvPicPr>
        <p:blipFill>
          <a:blip r:embed="rId2"/>
          <a:stretch>
            <a:fillRect/>
          </a:stretch>
        </p:blipFill>
        <p:spPr>
          <a:xfrm>
            <a:off x="2134143" y="2506014"/>
            <a:ext cx="9106422" cy="3133726"/>
          </a:xfrm>
          <a:prstGeom prst="rect">
            <a:avLst/>
          </a:prstGeom>
        </p:spPr>
      </p:pic>
    </p:spTree>
    <p:extLst>
      <p:ext uri="{BB962C8B-B14F-4D97-AF65-F5344CB8AC3E}">
        <p14:creationId xmlns:p14="http://schemas.microsoft.com/office/powerpoint/2010/main" val="23156300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 (</a:t>
            </a:r>
            <a:r>
              <a:rPr lang="en-US" b="1" dirty="0"/>
              <a:t>Data Exploration </a:t>
            </a:r>
            <a:r>
              <a:rPr lang="en-US" b="1" dirty="0" smtClean="0"/>
              <a:t>and </a:t>
            </a:r>
            <a:r>
              <a:rPr lang="en-US" b="1" dirty="0"/>
              <a:t>Variable Selection</a:t>
            </a:r>
            <a:r>
              <a:rPr lang="en-US" dirty="0" smtClean="0"/>
              <a:t>)</a:t>
            </a:r>
          </a:p>
          <a:p>
            <a:pPr lvl="1"/>
            <a:r>
              <a:rPr lang="en-US" dirty="0"/>
              <a:t>Explore the data to understand the relationships among the variables to inform selection of the variables and </a:t>
            </a:r>
            <a:r>
              <a:rPr lang="en-US" dirty="0" smtClean="0"/>
              <a:t>methods.</a:t>
            </a:r>
            <a:endParaRPr lang="en-US" dirty="0"/>
          </a:p>
          <a:p>
            <a:pPr lvl="1"/>
            <a:r>
              <a:rPr lang="en-US" dirty="0"/>
              <a:t>A common way to do this is to use data visualization </a:t>
            </a:r>
            <a:r>
              <a:rPr lang="en-US" dirty="0" smtClean="0"/>
              <a:t>tools.</a:t>
            </a:r>
            <a:endParaRPr lang="en-US" dirty="0"/>
          </a:p>
          <a:p>
            <a:pPr lvl="1"/>
            <a:r>
              <a:rPr lang="en-US" dirty="0"/>
              <a:t>Often, stakeholders and subject matter experts may have ideas</a:t>
            </a:r>
          </a:p>
          <a:p>
            <a:pPr lvl="2"/>
            <a:r>
              <a:rPr lang="en-US" dirty="0"/>
              <a:t>For example, some hypothesis that led to the project</a:t>
            </a:r>
          </a:p>
          <a:p>
            <a:pPr lvl="1"/>
            <a:r>
              <a:rPr lang="en-US" dirty="0"/>
              <a:t>Aim for capturing the most essential predictors and </a:t>
            </a:r>
            <a:r>
              <a:rPr lang="en-US" dirty="0" smtClean="0"/>
              <a:t>variables.</a:t>
            </a:r>
            <a:endParaRPr lang="en-US" dirty="0"/>
          </a:p>
          <a:p>
            <a:pPr lvl="2"/>
            <a:r>
              <a:rPr lang="en-US" dirty="0"/>
              <a:t>This often requires iterations and testing to identify key variables</a:t>
            </a:r>
          </a:p>
          <a:p>
            <a:pPr lvl="1"/>
            <a:r>
              <a:rPr lang="en-US" dirty="0"/>
              <a:t>If the team plans to run regression analysis, identify the candidate predictors and outcome variables of the </a:t>
            </a:r>
            <a:r>
              <a:rPr lang="en-US" dirty="0" smtClean="0"/>
              <a:t>model.</a:t>
            </a:r>
            <a:endParaRPr lang="en-US" dirty="0"/>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63</a:t>
            </a:fld>
            <a:endParaRPr lang="en-US" dirty="0"/>
          </a:p>
        </p:txBody>
      </p:sp>
    </p:spTree>
    <p:extLst>
      <p:ext uri="{BB962C8B-B14F-4D97-AF65-F5344CB8AC3E}">
        <p14:creationId xmlns:p14="http://schemas.microsoft.com/office/powerpoint/2010/main" val="22028934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 (</a:t>
            </a:r>
            <a:r>
              <a:rPr lang="en-US" b="1" dirty="0" smtClean="0"/>
              <a:t>Model Selection</a:t>
            </a:r>
            <a:r>
              <a:rPr lang="en-US" dirty="0" smtClean="0"/>
              <a:t>)</a:t>
            </a:r>
          </a:p>
          <a:p>
            <a:pPr lvl="1"/>
            <a:r>
              <a:rPr lang="en-US" dirty="0"/>
              <a:t>The main goal is to choose an </a:t>
            </a:r>
            <a:r>
              <a:rPr lang="en-US" b="1" dirty="0"/>
              <a:t>analytical technique</a:t>
            </a:r>
            <a:r>
              <a:rPr lang="en-US" dirty="0"/>
              <a:t>, or several candidates, based on the end goal of the </a:t>
            </a:r>
            <a:r>
              <a:rPr lang="en-US" dirty="0" smtClean="0"/>
              <a:t>project.</a:t>
            </a:r>
            <a:endParaRPr lang="en-US" dirty="0"/>
          </a:p>
          <a:p>
            <a:pPr lvl="1"/>
            <a:r>
              <a:rPr lang="en-US" dirty="0"/>
              <a:t>We observe events in the real world and attempt to construct models that </a:t>
            </a:r>
            <a:r>
              <a:rPr lang="en-US" b="1" dirty="0"/>
              <a:t>emulate</a:t>
            </a:r>
            <a:r>
              <a:rPr lang="en-US" dirty="0"/>
              <a:t>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t>
            </a:r>
            <a:r>
              <a:rPr lang="en-US" dirty="0" smtClean="0"/>
              <a:t>approach. </a:t>
            </a:r>
            <a:endParaRPr lang="en-US" dirty="0"/>
          </a:p>
          <a:p>
            <a:pPr lvl="1"/>
            <a:r>
              <a:rPr lang="en-US" dirty="0"/>
              <a:t>Teams often create initial models using statistical software packages such as R, SAS, or </a:t>
            </a:r>
            <a:r>
              <a:rPr lang="en-US" dirty="0" err="1" smtClean="0"/>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64</a:t>
            </a:fld>
            <a:endParaRPr lang="en-US" dirty="0"/>
          </a:p>
        </p:txBody>
      </p:sp>
    </p:spTree>
    <p:extLst>
      <p:ext uri="{BB962C8B-B14F-4D97-AF65-F5344CB8AC3E}">
        <p14:creationId xmlns:p14="http://schemas.microsoft.com/office/powerpoint/2010/main" val="6915270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600" dirty="0" smtClean="0"/>
              <a:t>Phase – </a:t>
            </a:r>
            <a:r>
              <a:rPr lang="en-US" sz="3600" dirty="0"/>
              <a:t>3:Model </a:t>
            </a:r>
            <a:r>
              <a:rPr lang="en-US" sz="3600" dirty="0" smtClean="0"/>
              <a:t>Planning (</a:t>
            </a:r>
            <a:r>
              <a:rPr lang="en-US" sz="3600" b="1" dirty="0" smtClean="0"/>
              <a:t>common tools for Model planning phase</a:t>
            </a:r>
            <a:r>
              <a:rPr lang="en-US" sz="3600" dirty="0" smtClean="0"/>
              <a:t>)</a:t>
            </a:r>
          </a:p>
          <a:p>
            <a:pPr lvl="1"/>
            <a:r>
              <a:rPr lang="en-US" b="1" dirty="0"/>
              <a:t>R</a:t>
            </a:r>
            <a:r>
              <a:rPr lang="en-US" dirty="0"/>
              <a:t> has a complete set of modeling capabilities</a:t>
            </a:r>
          </a:p>
          <a:p>
            <a:pPr lvl="2"/>
            <a:r>
              <a:rPr lang="en-US" sz="1800" dirty="0"/>
              <a:t>R contains about </a:t>
            </a:r>
            <a:r>
              <a:rPr lang="en-US" sz="1800" dirty="0" smtClean="0"/>
              <a:t> approximately </a:t>
            </a:r>
            <a:r>
              <a:rPr lang="en-US" sz="1800" b="1" dirty="0" smtClean="0"/>
              <a:t>8000 </a:t>
            </a:r>
            <a:r>
              <a:rPr lang="en-US" sz="1800" b="1" dirty="0"/>
              <a:t>packages </a:t>
            </a:r>
            <a:r>
              <a:rPr lang="en-US" sz="1800" dirty="0"/>
              <a:t>for data analysis and graphical presentation </a:t>
            </a:r>
          </a:p>
          <a:p>
            <a:pPr lvl="1"/>
            <a:r>
              <a:rPr lang="en-US" b="1" dirty="0"/>
              <a:t>SQL Analysis services </a:t>
            </a:r>
            <a:r>
              <a:rPr lang="en-US" dirty="0"/>
              <a:t>can perform in-database analytics of common data mining functions, involved aggregations, and basic predictive models</a:t>
            </a:r>
          </a:p>
          <a:p>
            <a:pPr lvl="1"/>
            <a:r>
              <a:rPr lang="en-US" b="1" dirty="0"/>
              <a:t>SAS/ACCESS</a:t>
            </a:r>
            <a:r>
              <a:rPr lang="en-US" dirty="0"/>
              <a:t> provides integration between SAS and the analytics sandbox via multiple data connections</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65</a:t>
            </a:fld>
            <a:endParaRPr lang="en-US" dirty="0"/>
          </a:p>
        </p:txBody>
      </p:sp>
    </p:spTree>
    <p:extLst>
      <p:ext uri="{BB962C8B-B14F-4D97-AF65-F5344CB8AC3E}">
        <p14:creationId xmlns:p14="http://schemas.microsoft.com/office/powerpoint/2010/main" val="3731614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 (</a:t>
            </a:r>
            <a:r>
              <a:rPr lang="en-US" b="1" dirty="0" smtClean="0"/>
              <a:t>Model Selection</a:t>
            </a:r>
            <a:r>
              <a:rPr lang="en-US" dirty="0" smtClean="0"/>
              <a:t>)</a:t>
            </a:r>
          </a:p>
          <a:p>
            <a:pPr lvl="1"/>
            <a:r>
              <a:rPr lang="en-US" dirty="0"/>
              <a:t>The main goal is to choose an analytical technique, or several candidates, based on the end goal of the project</a:t>
            </a:r>
          </a:p>
          <a:p>
            <a:pPr lvl="1"/>
            <a:r>
              <a:rPr lang="en-US" dirty="0"/>
              <a:t>We observe events in the real world and attempt to construct models that emulate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approach</a:t>
            </a:r>
          </a:p>
          <a:p>
            <a:pPr lvl="1"/>
            <a:r>
              <a:rPr lang="en-US" dirty="0"/>
              <a:t>Teams often create initial models using statistical software packages such as R, SAS, or </a:t>
            </a:r>
            <a:r>
              <a:rPr lang="en-US" dirty="0" err="1"/>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66</a:t>
            </a:fld>
            <a:endParaRPr lang="en-US" dirty="0"/>
          </a:p>
        </p:txBody>
      </p:sp>
    </p:spTree>
    <p:extLst>
      <p:ext uri="{BB962C8B-B14F-4D97-AF65-F5344CB8AC3E}">
        <p14:creationId xmlns:p14="http://schemas.microsoft.com/office/powerpoint/2010/main" val="2057584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67</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a:t>
            </a:r>
            <a:r>
              <a:rPr lang="en-US" sz="3600" b="1" dirty="0"/>
              <a:t>on-hand database management tools</a:t>
            </a:r>
            <a:r>
              <a:rPr lang="en-US" sz="3600" dirty="0"/>
              <a:t> or traditional data processing applications. </a:t>
            </a:r>
          </a:p>
          <a:p>
            <a:pPr algn="just"/>
            <a:endParaRPr lang="en-US" sz="3600" dirty="0"/>
          </a:p>
          <a:p>
            <a:pPr algn="just"/>
            <a:r>
              <a:rPr lang="en-US" sz="3600" dirty="0"/>
              <a:t>The challenges that we face with </a:t>
            </a:r>
            <a:r>
              <a:rPr lang="en-US" sz="3600" b="1" dirty="0" smtClean="0"/>
              <a:t>DBMS </a:t>
            </a:r>
            <a:r>
              <a:rPr lang="en-US" sz="3600" b="1" dirty="0"/>
              <a:t>tools </a:t>
            </a:r>
            <a:r>
              <a:rPr lang="en-US" sz="3600" dirty="0"/>
              <a:t>and other </a:t>
            </a:r>
            <a:r>
              <a:rPr lang="en-US" sz="3600" dirty="0" smtClean="0"/>
              <a:t>technologies </a:t>
            </a:r>
            <a:r>
              <a:rPr lang="en-US" sz="3600" dirty="0"/>
              <a:t>is </a:t>
            </a:r>
            <a:r>
              <a:rPr lang="en-US" sz="3600" b="1" dirty="0">
                <a:solidFill>
                  <a:srgbClr val="FF0000"/>
                </a:solidFill>
              </a:rPr>
              <a:t>capture, curation, storage, search, sharing, transfer, analysis, and visualization. </a:t>
            </a:r>
            <a:endParaRPr lang="en-US" sz="3600" b="1"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68</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1455313" y="2658547"/>
            <a:ext cx="2552232"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160891"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548594" y="274767"/>
            <a:ext cx="8638595" cy="592666"/>
          </a:xfrm>
        </p:spPr>
        <p:txBody>
          <a:bodyPr>
            <a:noAutofit/>
          </a:bodyPr>
          <a:lstStyle/>
          <a:p>
            <a:r>
              <a:rPr lang="en-US" sz="2800" b="1" dirty="0" smtClean="0">
                <a:solidFill>
                  <a:srgbClr val="C00000"/>
                </a:solidFill>
              </a:rPr>
              <a:t>The Evolution of Business Intelligence</a:t>
            </a:r>
            <a:endParaRPr lang="en-US" sz="2800" b="1" dirty="0">
              <a:solidFill>
                <a:srgbClr val="C00000"/>
              </a:solidFill>
            </a:endParaRPr>
          </a:p>
        </p:txBody>
      </p:sp>
      <p:sp>
        <p:nvSpPr>
          <p:cNvPr id="11" name="TextBox 10"/>
          <p:cNvSpPr txBox="1"/>
          <p:nvPr/>
        </p:nvSpPr>
        <p:spPr>
          <a:xfrm>
            <a:off x="1566057" y="5350916"/>
            <a:ext cx="992901"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992901"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992901"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731429" y="1752601"/>
            <a:ext cx="1547058"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764953"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5" y="3742281"/>
            <a:ext cx="2698055"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665247"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8"/>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665247"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764953"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1831077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062038"/>
            <a:ext cx="10573555" cy="51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smtClean="0">
                <a:latin typeface="Calibri" pitchFamily="34" charset="0"/>
              </a:rPr>
              <a:t>The Key </a:t>
            </a:r>
            <a:r>
              <a:rPr lang="en-US" altLang="en-US" dirty="0">
                <a:latin typeface="Calibri" pitchFamily="34" charset="0"/>
              </a:rPr>
              <a:t>enablers for the appearance and growth of ‘Big-Data’ are:</a:t>
            </a:r>
          </a:p>
          <a:p>
            <a:pPr lvl="1">
              <a:buFont typeface="Arial" panose="02080604020202020204" charset="0"/>
              <a:buChar char="+"/>
            </a:pPr>
            <a:endParaRPr lang="en-US" altLang="en-US" dirty="0" smtClean="0">
              <a:solidFill>
                <a:schemeClr val="accent2"/>
              </a:solidFill>
              <a:latin typeface="Calibri" pitchFamily="34" charset="0"/>
            </a:endParaRPr>
          </a:p>
          <a:p>
            <a:pPr lvl="1">
              <a:buFont typeface="Arial" panose="02080604020202020204"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panose="02080604020202020204"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panose="02080604020202020204"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Big Data</a:t>
            </a:r>
            <a:endParaRPr lang="en-US" dirty="0"/>
          </a:p>
        </p:txBody>
      </p:sp>
      <p:sp>
        <p:nvSpPr>
          <p:cNvPr id="3" name="Content Placeholder 2"/>
          <p:cNvSpPr>
            <a:spLocks noGrp="1"/>
          </p:cNvSpPr>
          <p:nvPr>
            <p:ph idx="1"/>
          </p:nvPr>
        </p:nvSpPr>
        <p:spPr/>
        <p:txBody>
          <a:bodyPr/>
          <a:lstStyle/>
          <a:p>
            <a:r>
              <a:rPr lang="en-US" dirty="0" smtClean="0"/>
              <a:t>Types of available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71</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767357"/>
            <a:ext cx="10534919"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72</a:t>
            </a:fld>
            <a:endParaRPr lang="en-US" sz="2000" dirty="0">
              <a:solidFill>
                <a:srgbClr val="7030A0"/>
              </a:solidFill>
            </a:endParaRPr>
          </a:p>
        </p:txBody>
      </p:sp>
      <p:sp>
        <p:nvSpPr>
          <p:cNvPr id="3" name="Content Placeholder 2"/>
          <p:cNvSpPr>
            <a:spLocks noGrp="1"/>
          </p:cNvSpPr>
          <p:nvPr>
            <p:ph idx="1"/>
          </p:nvPr>
        </p:nvSpPr>
        <p:spPr/>
        <p:txBody>
          <a:bodyPr/>
          <a:lstStyle/>
          <a:p>
            <a:endParaRPr lang="en-US"/>
          </a:p>
        </p:txBody>
      </p:sp>
      <p:pic>
        <p:nvPicPr>
          <p:cNvPr id="7171" name="Picture 3" descr="C:\Users\admin\Desktop\The+5+Vs+of+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92" y="1047750"/>
            <a:ext cx="10586433" cy="5172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73</a:t>
            </a:fld>
            <a:endParaRPr lang="en-US" dirty="0"/>
          </a:p>
        </p:txBody>
      </p:sp>
      <p:pic>
        <p:nvPicPr>
          <p:cNvPr id="8195" name="Picture 3" descr="C:\Users\admin\Desktop\The5VsExcelaco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275009"/>
            <a:ext cx="10431887" cy="4945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Volume: </a:t>
            </a:r>
            <a:r>
              <a:rPr lang="en-US" dirty="0"/>
              <a:t>The amount of data </a:t>
            </a:r>
            <a:r>
              <a:rPr lang="en-US" dirty="0" smtClean="0"/>
              <a:t>generated every second.</a:t>
            </a:r>
          </a:p>
          <a:p>
            <a:pPr lvl="1"/>
            <a:r>
              <a:rPr lang="en-US" dirty="0" smtClean="0"/>
              <a:t>Terabytes, Zettabytes  </a:t>
            </a:r>
            <a:r>
              <a:rPr lang="en-US" dirty="0" smtClean="0">
                <a:sym typeface="Wingdings" charset="2"/>
              </a:rPr>
              <a:t> Brontobytes (now)</a:t>
            </a:r>
          </a:p>
          <a:p>
            <a:pPr lvl="1"/>
            <a:r>
              <a:rPr lang="en-US" dirty="0" smtClean="0">
                <a:sym typeface="Wingdings" charset="2"/>
              </a:rPr>
              <a:t>Time to 2008 data generated   ~ every minute data generation</a:t>
            </a:r>
            <a:endParaRPr lang="en-US" dirty="0"/>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r>
              <a:rPr lang="en-US" dirty="0"/>
              <a:t>Variety : Different kinds of data:</a:t>
            </a:r>
          </a:p>
          <a:p>
            <a:pPr lvl="1"/>
            <a:r>
              <a:rPr lang="en-US" dirty="0"/>
              <a:t>structured</a:t>
            </a:r>
          </a:p>
          <a:p>
            <a:pPr lvl="1"/>
            <a:r>
              <a:rPr lang="en-US" dirty="0"/>
              <a:t>semi-structured</a:t>
            </a:r>
          </a:p>
          <a:p>
            <a:pPr lvl="1"/>
            <a:r>
              <a:rPr lang="en-US" dirty="0" smtClean="0"/>
              <a:t>Unstructured</a:t>
            </a:r>
          </a:p>
          <a:p>
            <a:r>
              <a:rPr lang="en-US" dirty="0" smtClean="0"/>
              <a:t>Veracity: Trustworthiness of data</a:t>
            </a:r>
          </a:p>
          <a:p>
            <a:pPr lvl="1"/>
            <a:r>
              <a:rPr lang="en-US" dirty="0" smtClean="0"/>
              <a:t>With many forms of big data quality and accuracy are less controllable</a:t>
            </a:r>
          </a:p>
          <a:p>
            <a:pPr lvl="1"/>
            <a:r>
              <a:rPr lang="en-US" dirty="0" smtClean="0"/>
              <a:t>Example: Twitter post with hash tags, abbreviations, typos and colloquial speech </a:t>
            </a:r>
            <a:endParaRPr lang="en-US" dirty="0"/>
          </a:p>
          <a:p>
            <a:r>
              <a:rPr lang="en-US" dirty="0" smtClean="0"/>
              <a:t>Other </a:t>
            </a:r>
            <a:r>
              <a:rPr lang="en-US" dirty="0"/>
              <a:t>V’s: </a:t>
            </a:r>
            <a:r>
              <a:rPr lang="en-US" b="1" dirty="0" smtClean="0">
                <a:solidFill>
                  <a:srgbClr val="FF0000"/>
                </a:solidFill>
              </a:rPr>
              <a:t>Value</a:t>
            </a:r>
            <a:r>
              <a:rPr lang="en-US" dirty="0" smtClean="0"/>
              <a:t>,  </a:t>
            </a:r>
            <a:r>
              <a:rPr lang="en-US" dirty="0"/>
              <a:t>Variability, Validity, </a:t>
            </a:r>
            <a:r>
              <a:rPr lang="en-US" dirty="0" smtClean="0"/>
              <a:t>. </a:t>
            </a:r>
            <a:r>
              <a:rPr lang="en-US" dirty="0"/>
              <a:t>. .</a:t>
            </a:r>
          </a:p>
        </p:txBody>
      </p:sp>
      <p:sp>
        <p:nvSpPr>
          <p:cNvPr id="4" name="Date Placeholder 3"/>
          <p:cNvSpPr>
            <a:spLocks noGrp="1"/>
          </p:cNvSpPr>
          <p:nvPr>
            <p:ph type="dt" sz="half" idx="10"/>
          </p:nvPr>
        </p:nvSpPr>
        <p:spPr/>
        <p:txBody>
          <a:bodyPr/>
          <a:lstStyle/>
          <a:p>
            <a:fld id="{74CF793C-F11A-4DE2-A5DE-18E29B89DF64}"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75</a:t>
            </a:fld>
            <a:endParaRPr lang="en-US" dirty="0"/>
          </a:p>
        </p:txBody>
      </p:sp>
      <p:pic>
        <p:nvPicPr>
          <p:cNvPr id="11266" name="Picture 2" descr="C:\Users\admin\Desktop\Big-Data-ecosystem-from-data-to-decisions-IDC-click-for-full-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097209"/>
            <a:ext cx="10496282" cy="538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76</a:t>
            </a:fld>
            <a:endParaRPr lang="en-US" dirty="0"/>
          </a:p>
        </p:txBody>
      </p:sp>
      <p:pic>
        <p:nvPicPr>
          <p:cNvPr id="9218" name="Picture 2" descr="C:\Users\admin\Desktop\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1197735"/>
            <a:ext cx="10573555" cy="502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pPr lvl="1"/>
            <a:r>
              <a:rPr lang="en-US" dirty="0" smtClean="0"/>
              <a:t>Structured data is relatively simple to enter, store, query, and analyze, but it must be strictly defined in terms of field name and type</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a:t>
            </a:r>
            <a:r>
              <a:rPr lang="en-US" dirty="0" smtClean="0"/>
              <a:t>10</a:t>
            </a:r>
            <a:r>
              <a:rPr lang="en-US" dirty="0"/>
              <a:t>%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normAutofit/>
          </a:bodyPr>
          <a:lstStyle/>
          <a:p>
            <a:r>
              <a:rPr lang="en-US" dirty="0" smtClean="0"/>
              <a:t>Semi-structured data</a:t>
            </a:r>
            <a:r>
              <a:rPr lang="x-none" altLang="en-US" dirty="0" smtClean="0"/>
              <a:t>: </a:t>
            </a:r>
          </a:p>
          <a:p>
            <a:pPr lvl="1"/>
            <a:r>
              <a:rPr lang="en-US" dirty="0"/>
              <a:t>Data may have certain structure but not all information collected has identical structure</a:t>
            </a:r>
          </a:p>
          <a:p>
            <a:pPr lvl="1"/>
            <a:r>
              <a:rPr lang="en-US" dirty="0"/>
              <a:t>Inconsistent structure. </a:t>
            </a:r>
            <a:r>
              <a:rPr lang="x-none" altLang="en-US" dirty="0"/>
              <a:t>it mixed with schema</a:t>
            </a:r>
          </a:p>
          <a:p>
            <a:pPr lvl="1"/>
            <a:r>
              <a:rPr lang="en-US" dirty="0"/>
              <a:t>Cannot be stored in rows and tables in a typical database.</a:t>
            </a:r>
          </a:p>
          <a:p>
            <a:pPr lvl="1"/>
            <a:r>
              <a:rPr lang="en-US" dirty="0" smtClean="0"/>
              <a:t>Information </a:t>
            </a:r>
            <a:r>
              <a:rPr lang="en-US" dirty="0"/>
              <a:t>is often </a:t>
            </a:r>
            <a:r>
              <a:rPr lang="en-US" b="1" dirty="0"/>
              <a:t>self-describing</a:t>
            </a:r>
            <a:r>
              <a:rPr lang="en-US" dirty="0"/>
              <a:t>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78</a:t>
            </a:fld>
            <a:endParaRPr lang="en-US" dirty="0"/>
          </a:p>
        </p:txBody>
      </p:sp>
      <p:pic>
        <p:nvPicPr>
          <p:cNvPr id="15362" name="Picture 2" descr="C:\Users\admin\Pictures\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48" y="3530214"/>
            <a:ext cx="3715421" cy="154157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Pictur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55" y="5108020"/>
            <a:ext cx="3421085" cy="171725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semi-structured data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815" y="4371975"/>
            <a:ext cx="3043555" cy="1307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Unstructured data</a:t>
            </a:r>
          </a:p>
          <a:p>
            <a:pPr lvl="1"/>
            <a:r>
              <a:rPr lang="en-AU" dirty="0"/>
              <a:t>Does not reside in traditional databases and data </a:t>
            </a:r>
            <a:r>
              <a:rPr lang="en-AU" dirty="0" smtClean="0"/>
              <a:t>warehouses</a:t>
            </a:r>
          </a:p>
          <a:p>
            <a:pPr lvl="1"/>
            <a:r>
              <a:rPr lang="en-AU" dirty="0"/>
              <a:t>May have an internal structure, but does not fit a relational data model</a:t>
            </a:r>
          </a:p>
          <a:p>
            <a:pPr lvl="1"/>
            <a:r>
              <a:rPr lang="en-US" dirty="0" smtClean="0"/>
              <a:t>Lacks </a:t>
            </a:r>
            <a:r>
              <a:rPr lang="en-US" dirty="0"/>
              <a:t>structure or parts of it lack structure</a:t>
            </a:r>
            <a:r>
              <a:rPr lang="en-US" dirty="0" smtClean="0"/>
              <a:t>.</a:t>
            </a:r>
          </a:p>
          <a:p>
            <a:r>
              <a:rPr lang="en-US" dirty="0" smtClean="0"/>
              <a:t> Examples:</a:t>
            </a:r>
          </a:p>
          <a:p>
            <a:pPr lvl="1"/>
            <a:r>
              <a:rPr lang="en-US" dirty="0" smtClean="0"/>
              <a:t>multimedia</a:t>
            </a:r>
            <a:r>
              <a:rPr lang="en-US" dirty="0"/>
              <a:t>: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p>
          <a:p>
            <a:pPr marL="0" indent="0">
              <a:buNone/>
            </a:pPr>
            <a:r>
              <a:rPr lang="en-US" dirty="0"/>
              <a:t>	</a:t>
            </a:r>
            <a:r>
              <a:rPr lang="en-US" dirty="0" smtClean="0"/>
              <a:t>is 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79</a:t>
            </a:fld>
            <a:endParaRPr lang="en-US" dirty="0"/>
          </a:p>
        </p:txBody>
      </p:sp>
      <p:pic>
        <p:nvPicPr>
          <p:cNvPr id="14338" name="Picture 2" descr="Structured and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257" y="2112135"/>
            <a:ext cx="3343275" cy="204130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45" y="3354946"/>
            <a:ext cx="3060812" cy="159698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admin\Desktop\Examples-of-M2M-commun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56" y="4372376"/>
            <a:ext cx="1712890" cy="1899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Proliferation of Data sources: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17" y="1841678"/>
            <a:ext cx="10380372" cy="437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and Unstructured Data</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80</a:t>
            </a:fld>
            <a:endParaRPr lang="en-US" dirty="0"/>
          </a:p>
        </p:txBody>
      </p:sp>
      <p:pic>
        <p:nvPicPr>
          <p:cNvPr id="16386" name="Picture 2" descr="Image result for structured dat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530" y="1275008"/>
            <a:ext cx="5203064" cy="4945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tructured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10" y="1266978"/>
            <a:ext cx="4520485" cy="43530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6323527" y="3483734"/>
            <a:ext cx="618186"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Business Leaders  Perceptive – Characteristics of Big data</a:t>
            </a:r>
            <a:endParaRPr lang="en-US" sz="2800" b="1"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81</a:t>
            </a:fld>
            <a:endParaRPr lang="en-US" dirty="0"/>
          </a:p>
        </p:txBody>
      </p:sp>
      <p:pic>
        <p:nvPicPr>
          <p:cNvPr id="12290" name="Picture 2" descr="Five 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9" y="1146220"/>
            <a:ext cx="10483403" cy="516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Why Big Data Analytics is buzzword now</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82</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83</a:t>
            </a:fld>
            <a:endParaRPr lang="en-US" sz="2000" dirty="0">
              <a:solidFill>
                <a:srgbClr val="7030A0"/>
              </a:solidFill>
            </a:endParaRPr>
          </a:p>
        </p:txBody>
      </p:sp>
      <p:sp>
        <p:nvSpPr>
          <p:cNvPr id="29" name="Content Placeholder 2"/>
          <p:cNvSpPr txBox="1"/>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itchFamily="34" charset="0"/>
                <a:cs typeface="Calibri" pitchFamily="34" charset="0"/>
              </a:rPr>
              <a:t>Previously, the progress and innovation is not hindered by the ability to collect data but by the ability to </a:t>
            </a:r>
            <a:r>
              <a:rPr lang="en-US" sz="2400" b="1" i="1" dirty="0" smtClean="0">
                <a:solidFill>
                  <a:srgbClr val="002060"/>
                </a:solidFill>
                <a:latin typeface="Calibri" pitchFamily="34" charset="0"/>
                <a:cs typeface="Calibri" pitchFamily="34" charset="0"/>
              </a:rPr>
              <a:t>manage, analyze, visualize, and discover knowledge</a:t>
            </a:r>
            <a:r>
              <a:rPr lang="en-US" sz="2400" b="1" dirty="0" smtClean="0">
                <a:latin typeface="Calibri" pitchFamily="34" charset="0"/>
                <a:cs typeface="Calibri" pitchFamily="34" charset="0"/>
              </a:rPr>
              <a:t> from the collected data in a </a:t>
            </a:r>
            <a:r>
              <a:rPr lang="en-US" sz="2400" b="1" i="1" dirty="0" smtClean="0">
                <a:solidFill>
                  <a:srgbClr val="002060"/>
                </a:solidFill>
                <a:latin typeface="Calibri" pitchFamily="34" charset="0"/>
                <a:cs typeface="Calibri" pitchFamily="34" charset="0"/>
              </a:rPr>
              <a:t>timely manner and in a scalable fashion</a:t>
            </a:r>
            <a:endParaRPr lang="en-US" sz="2400" b="1" i="1" dirty="0">
              <a:solidFill>
                <a:srgbClr val="00206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Limitations of Existing Data Analytics Architectures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84</a:t>
            </a:fld>
            <a:endParaRPr lang="en-US" dirty="0"/>
          </a:p>
        </p:txBody>
      </p:sp>
      <p:pic>
        <p:nvPicPr>
          <p:cNvPr id="1028" name="Picture 4" descr="Limitations of Existing Data Analytic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5" y="1275009"/>
            <a:ext cx="9659155" cy="48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73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1888" y="128789"/>
            <a:ext cx="9727842" cy="734096"/>
          </a:xfrm>
        </p:spPr>
        <p:txBody>
          <a:bodyPr>
            <a:normAutofit/>
          </a:bodyPr>
          <a:lstStyle/>
          <a:p>
            <a:r>
              <a:rPr lang="en-US" b="1" dirty="0">
                <a:solidFill>
                  <a:srgbClr val="FF0000"/>
                </a:solidFill>
              </a:rPr>
              <a:t>The datacenter </a:t>
            </a:r>
            <a:r>
              <a:rPr lang="en-US" b="1" i="1" dirty="0">
                <a:solidFill>
                  <a:srgbClr val="FF0000"/>
                </a:solidFill>
              </a:rPr>
              <a:t>is</a:t>
            </a:r>
            <a:r>
              <a:rPr lang="en-US" b="1" dirty="0">
                <a:solidFill>
                  <a:srgbClr val="FF0000"/>
                </a:solidFill>
              </a:rPr>
              <a:t> the computer</a:t>
            </a:r>
            <a:r>
              <a:rPr lang="en-US" b="1" dirty="0" smtClean="0">
                <a:solidFill>
                  <a:srgbClr val="FF0000"/>
                </a:solidFill>
              </a:rPr>
              <a:t>!</a:t>
            </a:r>
            <a:endParaRPr lang="en-US" b="1" dirty="0">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20462"/>
            <a:ext cx="9870016" cy="55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03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Apache </a:t>
            </a:r>
            <a:r>
              <a:rPr lang="en-US" b="1" dirty="0" err="1" smtClean="0">
                <a:solidFill>
                  <a:srgbClr val="FF0000"/>
                </a:solidFill>
              </a:rPr>
              <a:t>Hadoop</a:t>
            </a:r>
            <a:endParaRPr lang="en-US" b="1" dirty="0">
              <a:solidFill>
                <a:srgbClr val="FF0000"/>
              </a:solidFill>
            </a:endParaRPr>
          </a:p>
        </p:txBody>
      </p:sp>
      <p:sp>
        <p:nvSpPr>
          <p:cNvPr id="3" name="Content Placeholder 2"/>
          <p:cNvSpPr>
            <a:spLocks noGrp="1"/>
          </p:cNvSpPr>
          <p:nvPr>
            <p:ph idx="1"/>
          </p:nvPr>
        </p:nvSpPr>
        <p:spPr>
          <a:xfrm>
            <a:off x="1468192" y="1223494"/>
            <a:ext cx="10114208" cy="5215944"/>
          </a:xfrm>
        </p:spPr>
        <p:txBody>
          <a:bodyPr>
            <a:normAutofit/>
          </a:bodyPr>
          <a:lstStyle/>
          <a:p>
            <a:r>
              <a:rPr lang="en-US" dirty="0"/>
              <a:t>S</a:t>
            </a:r>
            <a:r>
              <a:rPr lang="en-US" dirty="0" smtClean="0"/>
              <a:t>calable </a:t>
            </a:r>
            <a:r>
              <a:rPr lang="en-US" dirty="0"/>
              <a:t>fault-tolerant distributed system </a:t>
            </a:r>
            <a:r>
              <a:rPr lang="en-US" dirty="0" smtClean="0"/>
              <a:t>for Big Data:</a:t>
            </a:r>
          </a:p>
          <a:p>
            <a:pPr lvl="1"/>
            <a:r>
              <a:rPr lang="en-US" dirty="0" smtClean="0"/>
              <a:t>Data Storage </a:t>
            </a:r>
          </a:p>
          <a:p>
            <a:pPr lvl="1"/>
            <a:r>
              <a:rPr lang="en-US" dirty="0" smtClean="0"/>
              <a:t>Data Processing </a:t>
            </a:r>
          </a:p>
          <a:p>
            <a:pPr lvl="1"/>
            <a:r>
              <a:rPr lang="en-US" dirty="0" smtClean="0"/>
              <a:t>A virtual Big Data machine </a:t>
            </a:r>
            <a:endParaRPr lang="en-US" dirty="0"/>
          </a:p>
          <a:p>
            <a:pPr lvl="1"/>
            <a:r>
              <a:rPr lang="en-US" dirty="0" smtClean="0"/>
              <a:t>Borrowed concepts/Ideas from Google; Open source under </a:t>
            </a:r>
            <a:r>
              <a:rPr lang="en-US" dirty="0"/>
              <a:t>the Apache </a:t>
            </a:r>
            <a:r>
              <a:rPr lang="en-US" dirty="0" smtClean="0"/>
              <a:t>license </a:t>
            </a:r>
          </a:p>
          <a:p>
            <a:pPr marL="0" indent="0">
              <a:buNone/>
            </a:pPr>
            <a:endParaRPr lang="en-US" dirty="0"/>
          </a:p>
          <a:p>
            <a:r>
              <a:rPr lang="en-US" dirty="0" smtClean="0"/>
              <a:t> </a:t>
            </a:r>
            <a:r>
              <a:rPr lang="en-US" dirty="0"/>
              <a:t>Core </a:t>
            </a:r>
            <a:r>
              <a:rPr lang="en-US" dirty="0" err="1"/>
              <a:t>Hadoop</a:t>
            </a:r>
            <a:r>
              <a:rPr lang="en-US" dirty="0"/>
              <a:t> has two main systems</a:t>
            </a:r>
            <a:r>
              <a:rPr lang="en-US" dirty="0" smtClean="0"/>
              <a:t>:</a:t>
            </a:r>
          </a:p>
          <a:p>
            <a:pPr lvl="1"/>
            <a:r>
              <a:rPr lang="en-US" b="1" dirty="0" err="1" smtClean="0"/>
              <a:t>Hadoop</a:t>
            </a:r>
            <a:r>
              <a:rPr lang="en-US" b="1" dirty="0" smtClean="0"/>
              <a:t>/MapReduce</a:t>
            </a:r>
            <a:r>
              <a:rPr lang="en-US" dirty="0"/>
              <a:t>: distributed </a:t>
            </a:r>
            <a:r>
              <a:rPr lang="en-US" dirty="0" smtClean="0"/>
              <a:t>big data processing infrastructure (abstract/paradigm, fault</a:t>
            </a:r>
            <a:r>
              <a:rPr lang="en-US" dirty="0"/>
              <a:t>-</a:t>
            </a:r>
            <a:r>
              <a:rPr lang="en-US" dirty="0" smtClean="0"/>
              <a:t>tolerant, schedule, execution) </a:t>
            </a:r>
          </a:p>
          <a:p>
            <a:pPr lvl="1"/>
            <a:r>
              <a:rPr lang="en-US" b="1" dirty="0" smtClean="0"/>
              <a:t>HDFS (</a:t>
            </a:r>
            <a:r>
              <a:rPr lang="en-US" b="1" dirty="0" err="1" smtClean="0"/>
              <a:t>Hadoop</a:t>
            </a:r>
            <a:r>
              <a:rPr lang="en-US" b="1" dirty="0" smtClean="0"/>
              <a:t> </a:t>
            </a:r>
            <a:r>
              <a:rPr lang="en-US" b="1" dirty="0"/>
              <a:t>Distributed File </a:t>
            </a:r>
            <a:r>
              <a:rPr lang="en-US" b="1" dirty="0" smtClean="0"/>
              <a:t>System)</a:t>
            </a:r>
            <a:r>
              <a:rPr lang="en-US" dirty="0" smtClean="0"/>
              <a:t>: </a:t>
            </a:r>
            <a:r>
              <a:rPr lang="en-US" dirty="0"/>
              <a:t>fault-</a:t>
            </a:r>
            <a:r>
              <a:rPr lang="en-US" dirty="0" smtClean="0"/>
              <a:t>tolerant, high-bandwidth, high availability distributed storage</a:t>
            </a:r>
            <a:endParaRPr lang="en-US" dirty="0"/>
          </a:p>
        </p:txBody>
      </p:sp>
    </p:spTree>
    <p:extLst>
      <p:ext uri="{BB962C8B-B14F-4D97-AF65-F5344CB8AC3E}">
        <p14:creationId xmlns:p14="http://schemas.microsoft.com/office/powerpoint/2010/main" val="35584711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87</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88</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89</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a:t>Credit card </a:t>
            </a:r>
            <a:r>
              <a:rPr lang="en-US" dirty="0" smtClean="0"/>
              <a:t>companies</a:t>
            </a:r>
          </a:p>
          <a:p>
            <a:pPr lvl="1"/>
            <a:r>
              <a:rPr lang="en-US" dirty="0"/>
              <a:t>M</a:t>
            </a:r>
            <a:r>
              <a:rPr lang="en-US" dirty="0" smtClean="0"/>
              <a:t>onitor </a:t>
            </a:r>
            <a:r>
              <a:rPr lang="en-US" dirty="0"/>
              <a:t>every purchase their customers </a:t>
            </a:r>
            <a:r>
              <a:rPr lang="en-US" dirty="0" smtClean="0"/>
              <a:t>make. </a:t>
            </a:r>
          </a:p>
          <a:p>
            <a:pPr lvl="1"/>
            <a:r>
              <a:rPr lang="en-US" dirty="0" smtClean="0"/>
              <a:t>Identify fraudulent purchases </a:t>
            </a:r>
            <a:r>
              <a:rPr lang="en-US" dirty="0"/>
              <a:t>with a high degree of accuracy using rules derived by processing billions of transactions</a:t>
            </a:r>
          </a:p>
        </p:txBody>
      </p:sp>
      <p:sp>
        <p:nvSpPr>
          <p:cNvPr id="4" name="Date Placeholder 3"/>
          <p:cNvSpPr>
            <a:spLocks noGrp="1"/>
          </p:cNvSpPr>
          <p:nvPr>
            <p:ph type="dt" sz="half" idx="10"/>
          </p:nvPr>
        </p:nvSpPr>
        <p:spPr/>
        <p:txBody>
          <a:bodyPr/>
          <a:lstStyle/>
          <a:p>
            <a:fld id="{737F225A-936A-4AD2-840D-32D45E053E8F}" type="datetime3">
              <a:rPr lang="en-US" smtClean="0"/>
              <a:t>6 July 2021</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pic>
        <p:nvPicPr>
          <p:cNvPr id="1026" name="Picture 2" descr="Image result for credit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742" y="3466027"/>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2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90</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91</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92</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6 July 2021</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93</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96</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6 July 2021</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97</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3845</TotalTime>
  <Words>6199</Words>
  <Application>Microsoft Office PowerPoint</Application>
  <PresentationFormat>Custom</PresentationFormat>
  <Paragraphs>830</Paragraphs>
  <Slides>97</Slides>
  <Notes>7</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Big Data Frameworks </vt:lpstr>
      <vt:lpstr>Introduction – Big data</vt:lpstr>
      <vt:lpstr>Introduction – Big data</vt:lpstr>
      <vt:lpstr>Introduction – Big data</vt:lpstr>
      <vt:lpstr>Introduction – Big data</vt:lpstr>
      <vt:lpstr>The Model Has Changed…</vt:lpstr>
      <vt:lpstr>Introduction – Big data</vt:lpstr>
      <vt:lpstr>Introduction – Big data</vt:lpstr>
      <vt:lpstr>Introduction – Big data</vt:lpstr>
      <vt:lpstr>Introduction – Big data</vt:lpstr>
      <vt:lpstr>Introduction – Big data</vt:lpstr>
      <vt:lpstr>Introduction – Big data</vt:lpstr>
      <vt:lpstr>Continue…</vt:lpstr>
      <vt:lpstr>Analyst Perspective on Data Repositories</vt:lpstr>
      <vt:lpstr>Analyst Perspective on Data Repositories</vt:lpstr>
      <vt:lpstr>Analyst Perspective on Data Repositories</vt:lpstr>
      <vt:lpstr>Analyst Perspective on Data Repositories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Emerging Big Data Ecosystem and a New Approach to Analytics</vt:lpstr>
      <vt:lpstr>Emerging Big Data Ecosystem and a New Approach to Analytics</vt:lpstr>
      <vt:lpstr>Key Roles for the New Big Data Ecosystem</vt:lpstr>
      <vt:lpstr>Key Roles for the New Big Data Ecosystem</vt:lpstr>
      <vt:lpstr>Key Roles for the New Big Data Ecosystem</vt:lpstr>
      <vt:lpstr>Key Roles for the New Big Data Ecosystem</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What is Big Data?</vt:lpstr>
      <vt:lpstr>What is Big Data?</vt:lpstr>
      <vt:lpstr>The Evolution of Business Intelligence</vt:lpstr>
      <vt:lpstr>Why Big data</vt:lpstr>
      <vt:lpstr>Introduction – Big Data</vt:lpstr>
      <vt:lpstr>Characteristics of Big Data</vt:lpstr>
      <vt:lpstr>Characteristics of Big Data</vt:lpstr>
      <vt:lpstr>Characteristics of Big Data</vt:lpstr>
      <vt:lpstr>Characteristics of Big Data</vt:lpstr>
      <vt:lpstr>Characteristics of Big Data</vt:lpstr>
      <vt:lpstr>Structured Data</vt:lpstr>
      <vt:lpstr>Semi-structured Data</vt:lpstr>
      <vt:lpstr>Unstructured Data</vt:lpstr>
      <vt:lpstr>Structured and Unstructured Data</vt:lpstr>
      <vt:lpstr>Business Leaders  Perceptive – Characteristics of Big data</vt:lpstr>
      <vt:lpstr>Why Big Data Analytics is buzzword now</vt:lpstr>
      <vt:lpstr>Why Big Data Analytics is buzzword now</vt:lpstr>
      <vt:lpstr>Limitations of Existing Data Analytics Architectures</vt:lpstr>
      <vt:lpstr>The datacenter is the computer!</vt:lpstr>
      <vt:lpstr>Apache Hadoop</vt:lpstr>
      <vt:lpstr>Harnessing Big Data</vt:lpstr>
      <vt:lpstr>Recommender Systems</vt:lpstr>
      <vt:lpstr>Watson wins Jeopardy!</vt:lpstr>
      <vt:lpstr>Ford </vt:lpstr>
      <vt:lpstr>Traffic Analysis</vt:lpstr>
      <vt:lpstr>Health Care</vt:lpstr>
      <vt:lpstr>Big data in Genomic Analysis</vt:lpstr>
      <vt:lpstr>Biomedical Image Processing</vt:lpstr>
      <vt:lpstr>Hadoop for safe disposal of Nuclear waste disposal</vt:lpstr>
      <vt:lpstr>High-Energy Physics Analysis using Hadoop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919087277270</cp:lastModifiedBy>
  <cp:revision>476</cp:revision>
  <dcterms:created xsi:type="dcterms:W3CDTF">2017-07-27T08:30:53Z</dcterms:created>
  <dcterms:modified xsi:type="dcterms:W3CDTF">2021-07-06T02:49:00Z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16393Ⴈ-10.1.0.5672</vt:lpwstr>
  </property>
</Properties>
</file>